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39"/>
  </p:notesMasterIdLst>
  <p:handoutMasterIdLst>
    <p:handoutMasterId r:id="rId40"/>
  </p:handoutMasterIdLst>
  <p:sldIdLst>
    <p:sldId id="13988" r:id="rId2"/>
    <p:sldId id="13896" r:id="rId3"/>
    <p:sldId id="13990" r:id="rId4"/>
    <p:sldId id="13991" r:id="rId5"/>
    <p:sldId id="14066" r:id="rId6"/>
    <p:sldId id="14067" r:id="rId7"/>
    <p:sldId id="14068" r:id="rId8"/>
    <p:sldId id="14069" r:id="rId9"/>
    <p:sldId id="14070" r:id="rId10"/>
    <p:sldId id="14071" r:id="rId11"/>
    <p:sldId id="14091" r:id="rId12"/>
    <p:sldId id="14000" r:id="rId13"/>
    <p:sldId id="13925" r:id="rId14"/>
    <p:sldId id="14001" r:id="rId15"/>
    <p:sldId id="14002" r:id="rId16"/>
    <p:sldId id="14092" r:id="rId17"/>
    <p:sldId id="14073" r:id="rId18"/>
    <p:sldId id="14093" r:id="rId19"/>
    <p:sldId id="14094" r:id="rId20"/>
    <p:sldId id="14077" r:id="rId21"/>
    <p:sldId id="14078" r:id="rId22"/>
    <p:sldId id="14079" r:id="rId23"/>
    <p:sldId id="14080" r:id="rId24"/>
    <p:sldId id="14081" r:id="rId25"/>
    <p:sldId id="14082" r:id="rId26"/>
    <p:sldId id="14083" r:id="rId27"/>
    <p:sldId id="14084" r:id="rId28"/>
    <p:sldId id="14085" r:id="rId29"/>
    <p:sldId id="14086" r:id="rId30"/>
    <p:sldId id="14061" r:id="rId31"/>
    <p:sldId id="13996" r:id="rId32"/>
    <p:sldId id="14087" r:id="rId33"/>
    <p:sldId id="14088" r:id="rId34"/>
    <p:sldId id="14089" r:id="rId35"/>
    <p:sldId id="13998" r:id="rId36"/>
    <p:sldId id="14090" r:id="rId37"/>
    <p:sldId id="14062" r:id="rId38"/>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84" userDrawn="1">
          <p15:clr>
            <a:srgbClr val="A4A3A4"/>
          </p15:clr>
        </p15:guide>
        <p15:guide id="2" orient="horz" pos="3696" userDrawn="1">
          <p15:clr>
            <a:srgbClr val="A4A3A4"/>
          </p15:clr>
        </p15:guide>
        <p15:guide id="3" pos="120" userDrawn="1">
          <p15:clr>
            <a:srgbClr val="A4A3A4"/>
          </p15:clr>
        </p15:guide>
        <p15:guide id="4" pos="7560" userDrawn="1">
          <p15:clr>
            <a:srgbClr val="A4A3A4"/>
          </p15:clr>
        </p15:guide>
        <p15:guide id="5" orient="horz" pos="480" userDrawn="1">
          <p15:clr>
            <a:srgbClr val="A4A3A4"/>
          </p15:clr>
        </p15:guide>
        <p15:guide id="6" orient="horz" pos="3384" userDrawn="1">
          <p15:clr>
            <a:srgbClr val="A4A3A4"/>
          </p15:clr>
        </p15:guide>
        <p15:guide id="7" pos="2064" userDrawn="1">
          <p15:clr>
            <a:srgbClr val="A4A3A4"/>
          </p15:clr>
        </p15:guide>
        <p15:guide id="8" pos="525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BCD085-A70D-80F0-3A0E-B201E38EFB34}" name="Collin W. Demay" initials="CWD" userId="S::cdemay@brandinstitute.com::101edd66-5034-4972-8a48-3a9b171fa86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hdi" initials="M" lastIdx="1" clrIdx="0">
    <p:extLst>
      <p:ext uri="{19B8F6BF-5375-455C-9EA6-DF929625EA0E}">
        <p15:presenceInfo xmlns:p15="http://schemas.microsoft.com/office/powerpoint/2012/main" userId="Mah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E83"/>
    <a:srgbClr val="94F5FA"/>
    <a:srgbClr val="FFFFCC"/>
    <a:srgbClr val="F2F2F2"/>
    <a:srgbClr val="1D3D7C"/>
    <a:srgbClr val="C5D4F1"/>
    <a:srgbClr val="1D3C7C"/>
    <a:srgbClr val="0BD0D9"/>
    <a:srgbClr val="EAEAEA"/>
    <a:srgbClr val="90CE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67" autoAdjust="0"/>
    <p:restoredTop sz="95324" autoAdjust="0"/>
  </p:normalViewPr>
  <p:slideViewPr>
    <p:cSldViewPr snapToGrid="0" snapToObjects="1" showGuides="1">
      <p:cViewPr varScale="1">
        <p:scale>
          <a:sx n="63" d="100"/>
          <a:sy n="63" d="100"/>
        </p:scale>
        <p:origin x="888" y="76"/>
      </p:cViewPr>
      <p:guideLst>
        <p:guide pos="4584"/>
        <p:guide orient="horz" pos="3696"/>
        <p:guide pos="120"/>
        <p:guide pos="7560"/>
        <p:guide orient="horz" pos="480"/>
        <p:guide orient="horz" pos="3384"/>
        <p:guide pos="2064"/>
        <p:guide pos="5256"/>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122" d="100"/>
          <a:sy n="122" d="100"/>
        </p:scale>
        <p:origin x="499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0-C4A6-47B7-8F72-9EEF12AB1B50}"/>
            </c:ext>
          </c:extLst>
        </c:ser>
        <c:ser>
          <c:idx val="1"/>
          <c:order val="1"/>
          <c:tx>
            <c:strRef>
              <c:f>Sheet1!$C$1</c:f>
              <c:strCache>
                <c:ptCount val="1"/>
                <c:pt idx="0">
                  <c:v>Series 2</c:v>
                </c:pt>
              </c:strCache>
            </c:strRef>
          </c:tx>
          <c:spPr>
            <a:solidFill>
              <a:srgbClr val="0BD0D9"/>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pt idx="29">
                  <c:v>34</c:v>
                </c:pt>
              </c:numCache>
            </c:numRef>
          </c:val>
          <c:extLst>
            <c:ext xmlns:c16="http://schemas.microsoft.com/office/drawing/2014/chart" uri="{C3380CC4-5D6E-409C-BE32-E72D297353CC}">
              <c16:uniqueId val="{00000001-C4A6-47B7-8F72-9EEF12AB1B50}"/>
            </c:ext>
          </c:extLst>
        </c:ser>
        <c:ser>
          <c:idx val="2"/>
          <c:order val="2"/>
          <c:tx>
            <c:strRef>
              <c:f>Sheet1!$D$1</c:f>
              <c:strCache>
                <c:ptCount val="1"/>
                <c:pt idx="0">
                  <c:v>Series 3</c:v>
                </c:pt>
              </c:strCache>
            </c:strRef>
          </c:tx>
          <c:spPr>
            <a:solidFill>
              <a:srgbClr val="009DD9"/>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2-C4A6-47B7-8F72-9EEF12AB1B50}"/>
            </c:ext>
          </c:extLst>
        </c:ser>
        <c:dLbls>
          <c:dLblPos val="ctr"/>
          <c:showLegendKey val="0"/>
          <c:showVal val="1"/>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2751A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0-21BF-4150-AC1A-E677AF8FA0D3}"/>
            </c:ext>
          </c:extLst>
        </c:ser>
        <c:ser>
          <c:idx val="1"/>
          <c:order val="1"/>
          <c:tx>
            <c:strRef>
              <c:f>Sheet1!$C$1</c:f>
              <c:strCache>
                <c:ptCount val="1"/>
                <c:pt idx="0">
                  <c:v>Series 2</c:v>
                </c:pt>
              </c:strCache>
            </c:strRef>
          </c:tx>
          <c:spPr>
            <a:solidFill>
              <a:srgbClr val="0BD0D9"/>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Sheet1!$C$2:$C$31</c:f>
              <c:numCache>
                <c:formatCode>0.0</c:formatCode>
                <c:ptCount val="30"/>
                <c:pt idx="0">
                  <c:v>34</c:v>
                </c:pt>
                <c:pt idx="1">
                  <c:v>34</c:v>
                </c:pt>
                <c:pt idx="2">
                  <c:v>34</c:v>
                </c:pt>
                <c:pt idx="3">
                  <c:v>34</c:v>
                </c:pt>
                <c:pt idx="4">
                  <c:v>34</c:v>
                </c:pt>
                <c:pt idx="5">
                  <c:v>34</c:v>
                </c:pt>
                <c:pt idx="6">
                  <c:v>34</c:v>
                </c:pt>
                <c:pt idx="7">
                  <c:v>34</c:v>
                </c:pt>
                <c:pt idx="8">
                  <c:v>34</c:v>
                </c:pt>
                <c:pt idx="9">
                  <c:v>34</c:v>
                </c:pt>
                <c:pt idx="10">
                  <c:v>34</c:v>
                </c:pt>
                <c:pt idx="11">
                  <c:v>34</c:v>
                </c:pt>
                <c:pt idx="12">
                  <c:v>34</c:v>
                </c:pt>
                <c:pt idx="13">
                  <c:v>34</c:v>
                </c:pt>
                <c:pt idx="14">
                  <c:v>34</c:v>
                </c:pt>
                <c:pt idx="15">
                  <c:v>34</c:v>
                </c:pt>
                <c:pt idx="16">
                  <c:v>34</c:v>
                </c:pt>
                <c:pt idx="17">
                  <c:v>34</c:v>
                </c:pt>
                <c:pt idx="18">
                  <c:v>34</c:v>
                </c:pt>
                <c:pt idx="19">
                  <c:v>34</c:v>
                </c:pt>
                <c:pt idx="20">
                  <c:v>34</c:v>
                </c:pt>
                <c:pt idx="21">
                  <c:v>34</c:v>
                </c:pt>
                <c:pt idx="22">
                  <c:v>34</c:v>
                </c:pt>
                <c:pt idx="23">
                  <c:v>34</c:v>
                </c:pt>
                <c:pt idx="24">
                  <c:v>34</c:v>
                </c:pt>
                <c:pt idx="25">
                  <c:v>34</c:v>
                </c:pt>
                <c:pt idx="26">
                  <c:v>34</c:v>
                </c:pt>
                <c:pt idx="27">
                  <c:v>34</c:v>
                </c:pt>
                <c:pt idx="28">
                  <c:v>34</c:v>
                </c:pt>
                <c:pt idx="29">
                  <c:v>34</c:v>
                </c:pt>
              </c:numCache>
            </c:numRef>
          </c:val>
          <c:extLst>
            <c:ext xmlns:c16="http://schemas.microsoft.com/office/drawing/2014/chart" uri="{C3380CC4-5D6E-409C-BE32-E72D297353CC}">
              <c16:uniqueId val="{00000001-21BF-4150-AC1A-E677AF8FA0D3}"/>
            </c:ext>
          </c:extLst>
        </c:ser>
        <c:ser>
          <c:idx val="2"/>
          <c:order val="2"/>
          <c:tx>
            <c:strRef>
              <c:f>Sheet1!$D$1</c:f>
              <c:strCache>
                <c:ptCount val="1"/>
                <c:pt idx="0">
                  <c:v>Series 3</c:v>
                </c:pt>
              </c:strCache>
            </c:strRef>
          </c:tx>
          <c:spPr>
            <a:solidFill>
              <a:srgbClr val="009DD9"/>
            </a:solidFill>
            <a:ln>
              <a:noFill/>
            </a:ln>
            <a:effectLst/>
          </c:spPr>
          <c:invertIfNegative val="0"/>
          <c:dLbls>
            <c:spPr>
              <a:noFill/>
              <a:ln>
                <a:noFill/>
              </a:ln>
              <a:effectLst/>
            </c:spPr>
            <c:txPr>
              <a:bodyPr rot="0" spcFirstLastPara="1" vertOverflow="ellipsis" vert="horz" wrap="square" lIns="38100" tIns="19050" rIns="36576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Sheet1!$D$2:$D$31</c:f>
              <c:numCache>
                <c:formatCode>0.0</c:formatCode>
                <c:ptCount val="3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numCache>
            </c:numRef>
          </c:val>
          <c:extLst>
            <c:ext xmlns:c16="http://schemas.microsoft.com/office/drawing/2014/chart" uri="{C3380CC4-5D6E-409C-BE32-E72D297353CC}">
              <c16:uniqueId val="{00000002-21BF-4150-AC1A-E677AF8FA0D3}"/>
            </c:ext>
          </c:extLst>
        </c:ser>
        <c:dLbls>
          <c:dLblPos val="ctr"/>
          <c:showLegendKey val="0"/>
          <c:showVal val="1"/>
          <c:showCatName val="0"/>
          <c:showSerName val="0"/>
          <c:showPercent val="0"/>
          <c:showBubbleSize val="0"/>
        </c:dLbls>
        <c:gapWidth val="64"/>
        <c:overlap val="100"/>
        <c:axId val="918330120"/>
        <c:axId val="918324000"/>
      </c:barChart>
      <c:catAx>
        <c:axId val="918330120"/>
        <c:scaling>
          <c:orientation val="minMax"/>
        </c:scaling>
        <c:delete val="1"/>
        <c:axPos val="l"/>
        <c:numFmt formatCode="General" sourceLinked="1"/>
        <c:majorTickMark val="none"/>
        <c:minorTickMark val="none"/>
        <c:tickLblPos val="nextTo"/>
        <c:crossAx val="918324000"/>
        <c:crosses val="autoZero"/>
        <c:auto val="1"/>
        <c:lblAlgn val="ctr"/>
        <c:lblOffset val="100"/>
        <c:noMultiLvlLbl val="0"/>
      </c:catAx>
      <c:valAx>
        <c:axId val="918324000"/>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833012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ontserrat" panose="00000500000000000000" pitchFamily="2"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613B-48C4-89B8-CC64803F21A6}"/>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613B-48C4-89B8-CC64803F21A6}"/>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613B-48C4-89B8-CC64803F21A6}"/>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613B-48C4-89B8-CC64803F21A6}"/>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613B-48C4-89B8-CC64803F21A6}"/>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613B-48C4-89B8-CC64803F21A6}"/>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613B-48C4-89B8-CC64803F21A6}"/>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613B-48C4-89B8-CC64803F21A6}"/>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613B-48C4-89B8-CC64803F21A6}"/>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613B-48C4-89B8-CC64803F21A6}"/>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5-613B-48C4-89B8-CC64803F21A6}"/>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7-613B-48C4-89B8-CC64803F21A6}"/>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19-613B-48C4-89B8-CC64803F21A6}"/>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1B-613B-48C4-89B8-CC64803F21A6}"/>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D-613B-48C4-89B8-CC64803F21A6}"/>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1F-613B-48C4-89B8-CC64803F21A6}"/>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1-613B-48C4-89B8-CC64803F21A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3-613B-48C4-89B8-CC64803F21A6}"/>
              </c:ext>
            </c:extLst>
          </c:dPt>
          <c:dPt>
            <c:idx val="18"/>
            <c:invertIfNegative val="0"/>
            <c:bubble3D val="0"/>
            <c:spPr>
              <a:solidFill>
                <a:schemeClr val="accent1"/>
              </a:solidFill>
              <a:ln>
                <a:noFill/>
              </a:ln>
              <a:effectLst/>
            </c:spPr>
            <c:extLst>
              <c:ext xmlns:c16="http://schemas.microsoft.com/office/drawing/2014/chart" uri="{C3380CC4-5D6E-409C-BE32-E72D297353CC}">
                <c16:uniqueId val="{00000025-613B-48C4-89B8-CC64803F21A6}"/>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7-613B-48C4-89B8-CC64803F21A6}"/>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9-613B-48C4-89B8-CC64803F21A6}"/>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General</c:formatCode>
                <c:ptCount val="30"/>
                <c:pt idx="0">
                  <c:v>50</c:v>
                </c:pt>
                <c:pt idx="1">
                  <c:v>50</c:v>
                </c:pt>
                <c:pt idx="2">
                  <c:v>50</c:v>
                </c:pt>
                <c:pt idx="3">
                  <c:v>50</c:v>
                </c:pt>
                <c:pt idx="4">
                  <c:v>50</c:v>
                </c:pt>
                <c:pt idx="5">
                  <c:v>50</c:v>
                </c:pt>
                <c:pt idx="6">
                  <c:v>50</c:v>
                </c:pt>
                <c:pt idx="7">
                  <c:v>50</c:v>
                </c:pt>
                <c:pt idx="8">
                  <c:v>50</c:v>
                </c:pt>
                <c:pt idx="9">
                  <c:v>50</c:v>
                </c:pt>
                <c:pt idx="10">
                  <c:v>50</c:v>
                </c:pt>
                <c:pt idx="11">
                  <c:v>50</c:v>
                </c:pt>
                <c:pt idx="12">
                  <c:v>50</c:v>
                </c:pt>
                <c:pt idx="13">
                  <c:v>50</c:v>
                </c:pt>
                <c:pt idx="14">
                  <c:v>50</c:v>
                </c:pt>
                <c:pt idx="15">
                  <c:v>50</c:v>
                </c:pt>
                <c:pt idx="16">
                  <c:v>50</c:v>
                </c:pt>
                <c:pt idx="17">
                  <c:v>50</c:v>
                </c:pt>
                <c:pt idx="18">
                  <c:v>50</c:v>
                </c:pt>
                <c:pt idx="19">
                  <c:v>50</c:v>
                </c:pt>
                <c:pt idx="20">
                  <c:v>50</c:v>
                </c:pt>
                <c:pt idx="21">
                  <c:v>50</c:v>
                </c:pt>
                <c:pt idx="22">
                  <c:v>50</c:v>
                </c:pt>
                <c:pt idx="23">
                  <c:v>50</c:v>
                </c:pt>
                <c:pt idx="24">
                  <c:v>50</c:v>
                </c:pt>
                <c:pt idx="25">
                  <c:v>50</c:v>
                </c:pt>
                <c:pt idx="26">
                  <c:v>50</c:v>
                </c:pt>
                <c:pt idx="27">
                  <c:v>50</c:v>
                </c:pt>
                <c:pt idx="28">
                  <c:v>50</c:v>
                </c:pt>
                <c:pt idx="29">
                  <c:v>50</c:v>
                </c:pt>
              </c:numCache>
            </c:numRef>
          </c:val>
          <c:extLst>
            <c:ext xmlns:c16="http://schemas.microsoft.com/office/drawing/2014/chart" uri="{C3380CC4-5D6E-409C-BE32-E72D297353CC}">
              <c16:uniqueId val="{0000002B-613B-48C4-89B8-CC64803F21A6}"/>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1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6419264292544E-2"/>
          <c:y val="0"/>
          <c:w val="0.96705362517758675"/>
          <c:h val="1"/>
        </c:manualLayout>
      </c:layout>
      <c:barChart>
        <c:barDir val="bar"/>
        <c:grouping val="clustered"/>
        <c:varyColors val="0"/>
        <c:ser>
          <c:idx val="0"/>
          <c:order val="0"/>
          <c:tx>
            <c:strRef>
              <c:f>Sheet1!$B$1</c:f>
              <c:strCache>
                <c:ptCount val="1"/>
                <c:pt idx="0">
                  <c:v>Series 1</c:v>
                </c:pt>
              </c:strCache>
            </c:strRef>
          </c:tx>
          <c:spPr>
            <a:solidFill>
              <a:srgbClr val="1D3C7C"/>
            </a:solidFill>
            <a:ln>
              <a:noFill/>
            </a:ln>
            <a:effectLst/>
          </c:spPr>
          <c:invertIfNegative val="0"/>
          <c:dPt>
            <c:idx val="0"/>
            <c:invertIfNegative val="0"/>
            <c:bubble3D val="0"/>
            <c:spPr>
              <a:solidFill>
                <a:srgbClr val="1D3C7C"/>
              </a:solidFill>
              <a:ln>
                <a:noFill/>
              </a:ln>
              <a:effectLst/>
            </c:spPr>
            <c:extLst>
              <c:ext xmlns:c16="http://schemas.microsoft.com/office/drawing/2014/chart" uri="{C3380CC4-5D6E-409C-BE32-E72D297353CC}">
                <c16:uniqueId val="{00000001-D32D-4CC7-B612-7A0D4229A38C}"/>
              </c:ext>
            </c:extLst>
          </c:dPt>
          <c:dPt>
            <c:idx val="1"/>
            <c:invertIfNegative val="0"/>
            <c:bubble3D val="0"/>
            <c:spPr>
              <a:solidFill>
                <a:srgbClr val="1D3C7C"/>
              </a:solidFill>
              <a:ln>
                <a:noFill/>
              </a:ln>
              <a:effectLst/>
            </c:spPr>
            <c:extLst>
              <c:ext xmlns:c16="http://schemas.microsoft.com/office/drawing/2014/chart" uri="{C3380CC4-5D6E-409C-BE32-E72D297353CC}">
                <c16:uniqueId val="{00000003-D32D-4CC7-B612-7A0D4229A38C}"/>
              </c:ext>
            </c:extLst>
          </c:dPt>
          <c:dPt>
            <c:idx val="2"/>
            <c:invertIfNegative val="0"/>
            <c:bubble3D val="0"/>
            <c:spPr>
              <a:solidFill>
                <a:srgbClr val="1D3C7C"/>
              </a:solidFill>
              <a:ln>
                <a:noFill/>
              </a:ln>
              <a:effectLst/>
            </c:spPr>
            <c:extLst>
              <c:ext xmlns:c16="http://schemas.microsoft.com/office/drawing/2014/chart" uri="{C3380CC4-5D6E-409C-BE32-E72D297353CC}">
                <c16:uniqueId val="{00000005-D32D-4CC7-B612-7A0D4229A38C}"/>
              </c:ext>
            </c:extLst>
          </c:dPt>
          <c:dPt>
            <c:idx val="3"/>
            <c:invertIfNegative val="0"/>
            <c:bubble3D val="0"/>
            <c:spPr>
              <a:solidFill>
                <a:srgbClr val="1D3C7C"/>
              </a:solidFill>
              <a:ln>
                <a:noFill/>
              </a:ln>
              <a:effectLst/>
            </c:spPr>
            <c:extLst>
              <c:ext xmlns:c16="http://schemas.microsoft.com/office/drawing/2014/chart" uri="{C3380CC4-5D6E-409C-BE32-E72D297353CC}">
                <c16:uniqueId val="{00000007-D32D-4CC7-B612-7A0D4229A38C}"/>
              </c:ext>
            </c:extLst>
          </c:dPt>
          <c:dPt>
            <c:idx val="4"/>
            <c:invertIfNegative val="0"/>
            <c:bubble3D val="0"/>
            <c:spPr>
              <a:solidFill>
                <a:srgbClr val="1D3C7C"/>
              </a:solidFill>
              <a:ln>
                <a:noFill/>
              </a:ln>
              <a:effectLst/>
            </c:spPr>
            <c:extLst>
              <c:ext xmlns:c16="http://schemas.microsoft.com/office/drawing/2014/chart" uri="{C3380CC4-5D6E-409C-BE32-E72D297353CC}">
                <c16:uniqueId val="{00000009-D32D-4CC7-B612-7A0D4229A38C}"/>
              </c:ext>
            </c:extLst>
          </c:dPt>
          <c:dPt>
            <c:idx val="5"/>
            <c:invertIfNegative val="0"/>
            <c:bubble3D val="0"/>
            <c:spPr>
              <a:solidFill>
                <a:srgbClr val="1D3C7C"/>
              </a:solidFill>
              <a:ln>
                <a:noFill/>
              </a:ln>
              <a:effectLst/>
            </c:spPr>
            <c:extLst>
              <c:ext xmlns:c16="http://schemas.microsoft.com/office/drawing/2014/chart" uri="{C3380CC4-5D6E-409C-BE32-E72D297353CC}">
                <c16:uniqueId val="{0000000B-D32D-4CC7-B612-7A0D4229A38C}"/>
              </c:ext>
            </c:extLst>
          </c:dPt>
          <c:dPt>
            <c:idx val="6"/>
            <c:invertIfNegative val="0"/>
            <c:bubble3D val="0"/>
            <c:spPr>
              <a:solidFill>
                <a:srgbClr val="1D3C7C"/>
              </a:solidFill>
              <a:ln>
                <a:noFill/>
              </a:ln>
              <a:effectLst/>
            </c:spPr>
            <c:extLst>
              <c:ext xmlns:c16="http://schemas.microsoft.com/office/drawing/2014/chart" uri="{C3380CC4-5D6E-409C-BE32-E72D297353CC}">
                <c16:uniqueId val="{0000000D-D32D-4CC7-B612-7A0D4229A38C}"/>
              </c:ext>
            </c:extLst>
          </c:dPt>
          <c:dPt>
            <c:idx val="7"/>
            <c:invertIfNegative val="0"/>
            <c:bubble3D val="0"/>
            <c:spPr>
              <a:solidFill>
                <a:srgbClr val="1D3C7C"/>
              </a:solidFill>
              <a:ln>
                <a:noFill/>
              </a:ln>
              <a:effectLst/>
            </c:spPr>
            <c:extLst>
              <c:ext xmlns:c16="http://schemas.microsoft.com/office/drawing/2014/chart" uri="{C3380CC4-5D6E-409C-BE32-E72D297353CC}">
                <c16:uniqueId val="{0000000F-D32D-4CC7-B612-7A0D4229A38C}"/>
              </c:ext>
            </c:extLst>
          </c:dPt>
          <c:dPt>
            <c:idx val="8"/>
            <c:invertIfNegative val="0"/>
            <c:bubble3D val="0"/>
            <c:spPr>
              <a:solidFill>
                <a:srgbClr val="1D3C7C"/>
              </a:solidFill>
              <a:ln>
                <a:noFill/>
              </a:ln>
              <a:effectLst/>
            </c:spPr>
            <c:extLst>
              <c:ext xmlns:c16="http://schemas.microsoft.com/office/drawing/2014/chart" uri="{C3380CC4-5D6E-409C-BE32-E72D297353CC}">
                <c16:uniqueId val="{00000011-D32D-4CC7-B612-7A0D4229A38C}"/>
              </c:ext>
            </c:extLst>
          </c:dPt>
          <c:dPt>
            <c:idx val="9"/>
            <c:invertIfNegative val="0"/>
            <c:bubble3D val="0"/>
            <c:spPr>
              <a:solidFill>
                <a:srgbClr val="1D3C7C"/>
              </a:solidFill>
              <a:ln>
                <a:noFill/>
              </a:ln>
              <a:effectLst/>
            </c:spPr>
            <c:extLst>
              <c:ext xmlns:c16="http://schemas.microsoft.com/office/drawing/2014/chart" uri="{C3380CC4-5D6E-409C-BE32-E72D297353CC}">
                <c16:uniqueId val="{00000013-D32D-4CC7-B612-7A0D4229A38C}"/>
              </c:ext>
            </c:extLst>
          </c:dPt>
          <c:dPt>
            <c:idx val="10"/>
            <c:invertIfNegative val="0"/>
            <c:bubble3D val="0"/>
            <c:spPr>
              <a:solidFill>
                <a:srgbClr val="1D3C7C"/>
              </a:solidFill>
              <a:ln>
                <a:noFill/>
              </a:ln>
              <a:effectLst/>
            </c:spPr>
            <c:extLst>
              <c:ext xmlns:c16="http://schemas.microsoft.com/office/drawing/2014/chart" uri="{C3380CC4-5D6E-409C-BE32-E72D297353CC}">
                <c16:uniqueId val="{00000015-D32D-4CC7-B612-7A0D4229A38C}"/>
              </c:ext>
            </c:extLst>
          </c:dPt>
          <c:dPt>
            <c:idx val="11"/>
            <c:invertIfNegative val="0"/>
            <c:bubble3D val="0"/>
            <c:spPr>
              <a:solidFill>
                <a:srgbClr val="1D3C7C"/>
              </a:solidFill>
              <a:ln>
                <a:noFill/>
              </a:ln>
              <a:effectLst/>
            </c:spPr>
            <c:extLst>
              <c:ext xmlns:c16="http://schemas.microsoft.com/office/drawing/2014/chart" uri="{C3380CC4-5D6E-409C-BE32-E72D297353CC}">
                <c16:uniqueId val="{00000017-D32D-4CC7-B612-7A0D4229A38C}"/>
              </c:ext>
            </c:extLst>
          </c:dPt>
          <c:dPt>
            <c:idx val="12"/>
            <c:invertIfNegative val="0"/>
            <c:bubble3D val="0"/>
            <c:spPr>
              <a:solidFill>
                <a:srgbClr val="1D3C7C"/>
              </a:solidFill>
              <a:ln>
                <a:noFill/>
              </a:ln>
              <a:effectLst/>
            </c:spPr>
            <c:extLst>
              <c:ext xmlns:c16="http://schemas.microsoft.com/office/drawing/2014/chart" uri="{C3380CC4-5D6E-409C-BE32-E72D297353CC}">
                <c16:uniqueId val="{00000019-D32D-4CC7-B612-7A0D4229A38C}"/>
              </c:ext>
            </c:extLst>
          </c:dPt>
          <c:dPt>
            <c:idx val="13"/>
            <c:invertIfNegative val="0"/>
            <c:bubble3D val="0"/>
            <c:spPr>
              <a:solidFill>
                <a:srgbClr val="1D3C7C"/>
              </a:solidFill>
              <a:ln>
                <a:noFill/>
              </a:ln>
              <a:effectLst/>
            </c:spPr>
            <c:extLst>
              <c:ext xmlns:c16="http://schemas.microsoft.com/office/drawing/2014/chart" uri="{C3380CC4-5D6E-409C-BE32-E72D297353CC}">
                <c16:uniqueId val="{0000001B-D32D-4CC7-B612-7A0D4229A38C}"/>
              </c:ext>
            </c:extLst>
          </c:dPt>
          <c:dPt>
            <c:idx val="14"/>
            <c:invertIfNegative val="0"/>
            <c:bubble3D val="0"/>
            <c:spPr>
              <a:solidFill>
                <a:srgbClr val="1D3C7C"/>
              </a:solidFill>
              <a:ln>
                <a:noFill/>
              </a:ln>
              <a:effectLst/>
            </c:spPr>
            <c:extLst>
              <c:ext xmlns:c16="http://schemas.microsoft.com/office/drawing/2014/chart" uri="{C3380CC4-5D6E-409C-BE32-E72D297353CC}">
                <c16:uniqueId val="{0000001D-D32D-4CC7-B612-7A0D4229A38C}"/>
              </c:ext>
            </c:extLst>
          </c:dPt>
          <c:dPt>
            <c:idx val="15"/>
            <c:invertIfNegative val="0"/>
            <c:bubble3D val="0"/>
            <c:spPr>
              <a:solidFill>
                <a:srgbClr val="1D3C7C"/>
              </a:solidFill>
              <a:ln>
                <a:noFill/>
              </a:ln>
              <a:effectLst/>
            </c:spPr>
            <c:extLst>
              <c:ext xmlns:c16="http://schemas.microsoft.com/office/drawing/2014/chart" uri="{C3380CC4-5D6E-409C-BE32-E72D297353CC}">
                <c16:uniqueId val="{0000001F-D32D-4CC7-B612-7A0D4229A38C}"/>
              </c:ext>
            </c:extLst>
          </c:dPt>
          <c:dPt>
            <c:idx val="16"/>
            <c:invertIfNegative val="0"/>
            <c:bubble3D val="0"/>
            <c:spPr>
              <a:solidFill>
                <a:srgbClr val="1D3C7C"/>
              </a:solidFill>
              <a:ln>
                <a:noFill/>
              </a:ln>
              <a:effectLst/>
            </c:spPr>
            <c:extLst>
              <c:ext xmlns:c16="http://schemas.microsoft.com/office/drawing/2014/chart" uri="{C3380CC4-5D6E-409C-BE32-E72D297353CC}">
                <c16:uniqueId val="{00000021-D32D-4CC7-B612-7A0D4229A38C}"/>
              </c:ext>
            </c:extLst>
          </c:dPt>
          <c:dPt>
            <c:idx val="17"/>
            <c:invertIfNegative val="0"/>
            <c:bubble3D val="0"/>
            <c:spPr>
              <a:solidFill>
                <a:srgbClr val="1D3C7C"/>
              </a:solidFill>
              <a:ln>
                <a:noFill/>
              </a:ln>
              <a:effectLst/>
            </c:spPr>
            <c:extLst>
              <c:ext xmlns:c16="http://schemas.microsoft.com/office/drawing/2014/chart" uri="{C3380CC4-5D6E-409C-BE32-E72D297353CC}">
                <c16:uniqueId val="{00000023-D32D-4CC7-B612-7A0D4229A38C}"/>
              </c:ext>
            </c:extLst>
          </c:dPt>
          <c:dPt>
            <c:idx val="18"/>
            <c:invertIfNegative val="0"/>
            <c:bubble3D val="0"/>
            <c:spPr>
              <a:solidFill>
                <a:srgbClr val="1D3C7C"/>
              </a:solidFill>
              <a:ln>
                <a:noFill/>
              </a:ln>
              <a:effectLst/>
            </c:spPr>
            <c:extLst>
              <c:ext xmlns:c16="http://schemas.microsoft.com/office/drawing/2014/chart" uri="{C3380CC4-5D6E-409C-BE32-E72D297353CC}">
                <c16:uniqueId val="{00000025-D32D-4CC7-B612-7A0D4229A38C}"/>
              </c:ext>
            </c:extLst>
          </c:dPt>
          <c:dPt>
            <c:idx val="19"/>
            <c:invertIfNegative val="0"/>
            <c:bubble3D val="0"/>
            <c:spPr>
              <a:solidFill>
                <a:srgbClr val="1D3C7C"/>
              </a:solidFill>
              <a:ln>
                <a:noFill/>
              </a:ln>
              <a:effectLst/>
            </c:spPr>
            <c:extLst>
              <c:ext xmlns:c16="http://schemas.microsoft.com/office/drawing/2014/chart" uri="{C3380CC4-5D6E-409C-BE32-E72D297353CC}">
                <c16:uniqueId val="{00000027-D32D-4CC7-B612-7A0D4229A38C}"/>
              </c:ext>
            </c:extLst>
          </c:dPt>
          <c:dPt>
            <c:idx val="20"/>
            <c:invertIfNegative val="0"/>
            <c:bubble3D val="0"/>
            <c:spPr>
              <a:solidFill>
                <a:srgbClr val="1D3C7C"/>
              </a:solidFill>
              <a:ln>
                <a:noFill/>
              </a:ln>
              <a:effectLst/>
            </c:spPr>
            <c:extLst>
              <c:ext xmlns:c16="http://schemas.microsoft.com/office/drawing/2014/chart" uri="{C3380CC4-5D6E-409C-BE32-E72D297353CC}">
                <c16:uniqueId val="{00000029-D32D-4CC7-B612-7A0D4229A38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TESTNAME00</c:v>
                </c:pt>
                <c:pt idx="1">
                  <c:v>TESTNAME01</c:v>
                </c:pt>
                <c:pt idx="2">
                  <c:v>TESTNAME02</c:v>
                </c:pt>
                <c:pt idx="3">
                  <c:v>TESTNAME03</c:v>
                </c:pt>
                <c:pt idx="4">
                  <c:v>TESTNAME04</c:v>
                </c:pt>
                <c:pt idx="5">
                  <c:v>TESTNAME05</c:v>
                </c:pt>
                <c:pt idx="6">
                  <c:v>TESTNAME06</c:v>
                </c:pt>
                <c:pt idx="7">
                  <c:v>TESTNAME07</c:v>
                </c:pt>
                <c:pt idx="8">
                  <c:v>TESTNAME08</c:v>
                </c:pt>
                <c:pt idx="9">
                  <c:v>TESTNAME09</c:v>
                </c:pt>
                <c:pt idx="10">
                  <c:v>TESTNAME10</c:v>
                </c:pt>
                <c:pt idx="11">
                  <c:v>TESTNAME11</c:v>
                </c:pt>
                <c:pt idx="12">
                  <c:v>TESTNAME12</c:v>
                </c:pt>
                <c:pt idx="13">
                  <c:v>TESTNAME13</c:v>
                </c:pt>
                <c:pt idx="14">
                  <c:v>TESTNAME14</c:v>
                </c:pt>
                <c:pt idx="15">
                  <c:v>TESTNAME15</c:v>
                </c:pt>
                <c:pt idx="16">
                  <c:v>TESTNAME16</c:v>
                </c:pt>
                <c:pt idx="17">
                  <c:v>TESTNAME17</c:v>
                </c:pt>
                <c:pt idx="18">
                  <c:v>TESTNAME18</c:v>
                </c:pt>
                <c:pt idx="19">
                  <c:v>TESTNAME19</c:v>
                </c:pt>
                <c:pt idx="20">
                  <c:v>TESTNAME20</c:v>
                </c:pt>
                <c:pt idx="21">
                  <c:v>TESTNAME21</c:v>
                </c:pt>
                <c:pt idx="22">
                  <c:v>TESTNAME22</c:v>
                </c:pt>
                <c:pt idx="23">
                  <c:v>TESTNAME23</c:v>
                </c:pt>
                <c:pt idx="24">
                  <c:v>TESTNAME24</c:v>
                </c:pt>
                <c:pt idx="25">
                  <c:v>TESTNAME25</c:v>
                </c:pt>
                <c:pt idx="26">
                  <c:v>TESTNAME26</c:v>
                </c:pt>
                <c:pt idx="27">
                  <c:v>TESTNAME27</c:v>
                </c:pt>
                <c:pt idx="28">
                  <c:v>TESTNAME28</c:v>
                </c:pt>
                <c:pt idx="29">
                  <c:v>TESTNAME29</c:v>
                </c:pt>
              </c:strCache>
            </c:strRef>
          </c:cat>
          <c:val>
            <c:numRef>
              <c:f>Sheet1!$B$2:$B$31</c:f>
              <c:numCache>
                <c:formatCode>0.00</c:formatCode>
                <c:ptCount val="30"/>
                <c:pt idx="0">
                  <c:v>3.5</c:v>
                </c:pt>
                <c:pt idx="1">
                  <c:v>3.5</c:v>
                </c:pt>
                <c:pt idx="2">
                  <c:v>3.5</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numCache>
            </c:numRef>
          </c:val>
          <c:extLst>
            <c:ext xmlns:c16="http://schemas.microsoft.com/office/drawing/2014/chart" uri="{C3380CC4-5D6E-409C-BE32-E72D297353CC}">
              <c16:uniqueId val="{0000002B-D32D-4CC7-B612-7A0D4229A38C}"/>
            </c:ext>
          </c:extLst>
        </c:ser>
        <c:dLbls>
          <c:dLblPos val="outEnd"/>
          <c:showLegendKey val="0"/>
          <c:showVal val="1"/>
          <c:showCatName val="0"/>
          <c:showSerName val="0"/>
          <c:showPercent val="0"/>
          <c:showBubbleSize val="0"/>
        </c:dLbls>
        <c:gapWidth val="182"/>
        <c:axId val="479140976"/>
        <c:axId val="479142544"/>
      </c:barChart>
      <c:catAx>
        <c:axId val="479140976"/>
        <c:scaling>
          <c:orientation val="minMax"/>
        </c:scaling>
        <c:delete val="1"/>
        <c:axPos val="l"/>
        <c:numFmt formatCode="General" sourceLinked="1"/>
        <c:majorTickMark val="none"/>
        <c:minorTickMark val="none"/>
        <c:tickLblPos val="nextTo"/>
        <c:crossAx val="479142544"/>
        <c:crosses val="autoZero"/>
        <c:auto val="1"/>
        <c:lblAlgn val="ctr"/>
        <c:lblOffset val="100"/>
        <c:noMultiLvlLbl val="0"/>
      </c:catAx>
      <c:valAx>
        <c:axId val="479142544"/>
        <c:scaling>
          <c:orientation val="minMax"/>
          <c:max val="7"/>
          <c:min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914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8BBB27-465A-4331-8A52-04BDEFAE799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58B844C-1BD4-424F-AF68-C1852B4FE077}">
      <dgm:prSet phldrT="[Text]" custT="1"/>
      <dgm:spPr>
        <a:ln>
          <a:noFill/>
        </a:ln>
        <a:effectLst>
          <a:outerShdw blurRad="50800" dist="38100" dir="2700000" algn="tl" rotWithShape="0">
            <a:prstClr val="black">
              <a:alpha val="40000"/>
            </a:prstClr>
          </a:outerShdw>
        </a:effectLst>
      </dgm:spPr>
      <dgm:t>
        <a:bodyPr/>
        <a:lstStyle/>
        <a:p>
          <a:r>
            <a:rPr lang="en-US" sz="1200" b="1" i="1" dirty="0"/>
            <a:t>Safety Recommendations</a:t>
          </a:r>
          <a:br>
            <a:rPr lang="en-US" sz="1200" b="1" i="1" dirty="0"/>
          </a:br>
          <a:r>
            <a:rPr lang="en-US" sz="1200" b="1" i="1" dirty="0"/>
            <a:t>75%</a:t>
          </a:r>
          <a:endParaRPr lang="en-US" sz="1200" dirty="0"/>
        </a:p>
      </dgm:t>
    </dgm:pt>
    <dgm:pt modelId="{2CFEE7B6-751D-4C85-BACE-5624366413A9}" type="parTrans" cxnId="{F0589475-2E84-47B2-98A5-2C5D6F4EF24D}">
      <dgm:prSet/>
      <dgm:spPr/>
      <dgm:t>
        <a:bodyPr/>
        <a:lstStyle/>
        <a:p>
          <a:endParaRPr lang="en-US" sz="1200"/>
        </a:p>
      </dgm:t>
    </dgm:pt>
    <dgm:pt modelId="{76180398-00A8-47C9-A21E-AFF4C3A0D888}" type="sibTrans" cxnId="{F0589475-2E84-47B2-98A5-2C5D6F4EF24D}">
      <dgm:prSet/>
      <dgm:spPr/>
      <dgm:t>
        <a:bodyPr/>
        <a:lstStyle/>
        <a:p>
          <a:endParaRPr lang="en-US" sz="1200"/>
        </a:p>
      </dgm:t>
    </dgm:pt>
    <dgm:pt modelId="{C7214941-386E-4ABB-A089-EDD814B085CB}">
      <dgm:prSet phldrT="[Text]" custT="1"/>
      <dgm:spPr>
        <a:ln>
          <a:noFill/>
        </a:ln>
        <a:effectLst>
          <a:outerShdw blurRad="50800" dist="38100" dir="2700000" algn="tl" rotWithShape="0">
            <a:prstClr val="black">
              <a:alpha val="40000"/>
            </a:prstClr>
          </a:outerShdw>
        </a:effectLst>
      </dgm:spPr>
      <dgm:t>
        <a:bodyPr/>
        <a:lstStyle/>
        <a:p>
          <a:r>
            <a:rPr lang="en-US" sz="1200" b="1" i="1" dirty="0"/>
            <a:t>Fit to Therapeutic Class</a:t>
          </a:r>
          <a:br>
            <a:rPr lang="en-US" sz="1200" b="1" i="1" dirty="0"/>
          </a:br>
          <a:r>
            <a:rPr lang="en-US" sz="1200" b="1" i="1" dirty="0"/>
            <a:t>(XXXX)</a:t>
          </a:r>
        </a:p>
        <a:p>
          <a:r>
            <a:rPr lang="en-US" sz="1200" b="1" i="1" dirty="0"/>
            <a:t>10%</a:t>
          </a:r>
          <a:endParaRPr lang="en-US" sz="1200" dirty="0"/>
        </a:p>
      </dgm:t>
    </dgm:pt>
    <dgm:pt modelId="{744450C2-6258-422E-9C76-32DE78BAAE7A}" type="parTrans" cxnId="{E49E3C5C-588F-4CAE-B8CD-DCE142C3A056}">
      <dgm:prSet/>
      <dgm:spPr/>
      <dgm:t>
        <a:bodyPr/>
        <a:lstStyle/>
        <a:p>
          <a:endParaRPr lang="en-US" sz="1200"/>
        </a:p>
      </dgm:t>
    </dgm:pt>
    <dgm:pt modelId="{24CDF422-0CF5-4FE5-9049-EB4E30D32C8F}" type="sibTrans" cxnId="{E49E3C5C-588F-4CAE-B8CD-DCE142C3A056}">
      <dgm:prSet/>
      <dgm:spPr/>
      <dgm:t>
        <a:bodyPr/>
        <a:lstStyle/>
        <a:p>
          <a:endParaRPr lang="en-US" sz="1200"/>
        </a:p>
      </dgm:t>
    </dgm:pt>
    <dgm:pt modelId="{9DDE4F2A-9D35-413C-A54A-38DA9B50E856}">
      <dgm:prSet phldrT="[Text]" custT="1"/>
      <dgm:spPr>
        <a:ln>
          <a:noFill/>
        </a:ln>
        <a:effectLst>
          <a:outerShdw blurRad="50800" dist="38100" dir="2700000" algn="tl" rotWithShape="0">
            <a:prstClr val="black">
              <a:alpha val="40000"/>
            </a:prstClr>
          </a:outerShdw>
        </a:effectLst>
      </dgm:spPr>
      <dgm:t>
        <a:bodyPr/>
        <a:lstStyle/>
        <a:p>
          <a:r>
            <a:rPr lang="en-US" sz="1200" b="1" i="1" dirty="0"/>
            <a:t>Distinctiveness</a:t>
          </a:r>
        </a:p>
        <a:p>
          <a:r>
            <a:rPr lang="en-US" sz="1200" b="1" i="1" dirty="0"/>
            <a:t>15%</a:t>
          </a:r>
          <a:endParaRPr lang="en-US" sz="1200" dirty="0"/>
        </a:p>
      </dgm:t>
    </dgm:pt>
    <dgm:pt modelId="{55F50793-2693-4B7C-9773-2FDD8CBE98A8}" type="parTrans" cxnId="{6F0286A0-AD46-4E2C-A4FF-6150A4642B21}">
      <dgm:prSet/>
      <dgm:spPr/>
      <dgm:t>
        <a:bodyPr/>
        <a:lstStyle/>
        <a:p>
          <a:endParaRPr lang="en-US" sz="1200"/>
        </a:p>
      </dgm:t>
    </dgm:pt>
    <dgm:pt modelId="{5916AB81-E996-4B8D-99E2-FCB6F4F76C19}" type="sibTrans" cxnId="{6F0286A0-AD46-4E2C-A4FF-6150A4642B21}">
      <dgm:prSet/>
      <dgm:spPr/>
      <dgm:t>
        <a:bodyPr/>
        <a:lstStyle/>
        <a:p>
          <a:endParaRPr lang="en-US" sz="1200"/>
        </a:p>
      </dgm:t>
    </dgm:pt>
    <dgm:pt modelId="{B97B16EA-9EDF-4F1D-884B-6044DED05224}">
      <dgm:prSet phldrT="[Text]"/>
      <dgm:spPr>
        <a:ln>
          <a:noFill/>
        </a:ln>
        <a:effectLst>
          <a:outerShdw blurRad="50800" dist="38100" dir="2700000" algn="tl" rotWithShape="0">
            <a:prstClr val="black">
              <a:alpha val="40000"/>
            </a:prstClr>
          </a:outerShdw>
        </a:effectLst>
      </dgm:spPr>
      <dgm:t>
        <a:bodyPr/>
        <a:lstStyle/>
        <a:p>
          <a:endParaRPr lang="en-US" sz="1200" dirty="0"/>
        </a:p>
      </dgm:t>
    </dgm:pt>
    <dgm:pt modelId="{585ECC7C-BBBB-49CF-A696-B9122E8FD962}" type="parTrans" cxnId="{7D94162E-CD57-4542-A168-619196EC8CB1}">
      <dgm:prSet/>
      <dgm:spPr/>
      <dgm:t>
        <a:bodyPr/>
        <a:lstStyle/>
        <a:p>
          <a:endParaRPr lang="en-US" sz="1200"/>
        </a:p>
      </dgm:t>
    </dgm:pt>
    <dgm:pt modelId="{11B9069C-AE86-43B3-82BD-6A7E3D6A3B93}" type="sibTrans" cxnId="{7D94162E-CD57-4542-A168-619196EC8CB1}">
      <dgm:prSet/>
      <dgm:spPr/>
      <dgm:t>
        <a:bodyPr/>
        <a:lstStyle/>
        <a:p>
          <a:endParaRPr lang="en-US" sz="1200"/>
        </a:p>
      </dgm:t>
    </dgm:pt>
    <dgm:pt modelId="{43171B04-1034-4A9F-982A-FB5B759B7B28}" type="pres">
      <dgm:prSet presAssocID="{648BBB27-465A-4331-8A52-04BDEFAE7993}" presName="Name0" presStyleCnt="0">
        <dgm:presLayoutVars>
          <dgm:chMax val="1"/>
          <dgm:dir/>
          <dgm:animLvl val="ctr"/>
          <dgm:resizeHandles val="exact"/>
        </dgm:presLayoutVars>
      </dgm:prSet>
      <dgm:spPr/>
    </dgm:pt>
    <dgm:pt modelId="{40447545-A249-4962-9E4A-E39F1A11FA9D}" type="pres">
      <dgm:prSet presAssocID="{D58B844C-1BD4-424F-AF68-C1852B4FE077}" presName="centerShape" presStyleLbl="node0" presStyleIdx="0" presStyleCnt="1"/>
      <dgm:spPr/>
    </dgm:pt>
    <dgm:pt modelId="{940F1226-2022-4673-95AF-24832A6975E2}" type="pres">
      <dgm:prSet presAssocID="{C7214941-386E-4ABB-A089-EDD814B085CB}" presName="node" presStyleLbl="node1" presStyleIdx="0" presStyleCnt="2" custScaleX="114234" custScaleY="114234">
        <dgm:presLayoutVars>
          <dgm:bulletEnabled val="1"/>
        </dgm:presLayoutVars>
      </dgm:prSet>
      <dgm:spPr/>
    </dgm:pt>
    <dgm:pt modelId="{BD366972-65DE-4410-9D10-D32230B3E867}" type="pres">
      <dgm:prSet presAssocID="{C7214941-386E-4ABB-A089-EDD814B085CB}" presName="dummy" presStyleCnt="0"/>
      <dgm:spPr/>
    </dgm:pt>
    <dgm:pt modelId="{9BB7638E-ACD5-4AD1-8338-79A7BA9589DA}" type="pres">
      <dgm:prSet presAssocID="{24CDF422-0CF5-4FE5-9049-EB4E30D32C8F}" presName="sibTrans" presStyleLbl="sibTrans2D1" presStyleIdx="0" presStyleCnt="2"/>
      <dgm:spPr/>
    </dgm:pt>
    <dgm:pt modelId="{763DEA63-B9DB-4AD3-B7CE-4D293A2E8DDF}" type="pres">
      <dgm:prSet presAssocID="{9DDE4F2A-9D35-413C-A54A-38DA9B50E856}" presName="node" presStyleLbl="node1" presStyleIdx="1" presStyleCnt="2" custScaleX="114234" custScaleY="114234">
        <dgm:presLayoutVars>
          <dgm:bulletEnabled val="1"/>
        </dgm:presLayoutVars>
      </dgm:prSet>
      <dgm:spPr/>
    </dgm:pt>
    <dgm:pt modelId="{919A7942-5052-4380-92FD-D9EF30500EB7}" type="pres">
      <dgm:prSet presAssocID="{9DDE4F2A-9D35-413C-A54A-38DA9B50E856}" presName="dummy" presStyleCnt="0"/>
      <dgm:spPr/>
    </dgm:pt>
    <dgm:pt modelId="{A96FFA6A-BE44-422B-90F7-7B6DC0BB3669}" type="pres">
      <dgm:prSet presAssocID="{5916AB81-E996-4B8D-99E2-FCB6F4F76C19}" presName="sibTrans" presStyleLbl="sibTrans2D1" presStyleIdx="1" presStyleCnt="2"/>
      <dgm:spPr/>
    </dgm:pt>
  </dgm:ptLst>
  <dgm:cxnLst>
    <dgm:cxn modelId="{7D94162E-CD57-4542-A168-619196EC8CB1}" srcId="{648BBB27-465A-4331-8A52-04BDEFAE7993}" destId="{B97B16EA-9EDF-4F1D-884B-6044DED05224}" srcOrd="1" destOrd="0" parTransId="{585ECC7C-BBBB-49CF-A696-B9122E8FD962}" sibTransId="{11B9069C-AE86-43B3-82BD-6A7E3D6A3B93}"/>
    <dgm:cxn modelId="{94DC6A3E-67F5-417D-91E0-F9A42BC445E4}" type="presOf" srcId="{24CDF422-0CF5-4FE5-9049-EB4E30D32C8F}" destId="{9BB7638E-ACD5-4AD1-8338-79A7BA9589DA}" srcOrd="0" destOrd="0" presId="urn:microsoft.com/office/officeart/2005/8/layout/radial6"/>
    <dgm:cxn modelId="{E49E3C5C-588F-4CAE-B8CD-DCE142C3A056}" srcId="{D58B844C-1BD4-424F-AF68-C1852B4FE077}" destId="{C7214941-386E-4ABB-A089-EDD814B085CB}" srcOrd="0" destOrd="0" parTransId="{744450C2-6258-422E-9C76-32DE78BAAE7A}" sibTransId="{24CDF422-0CF5-4FE5-9049-EB4E30D32C8F}"/>
    <dgm:cxn modelId="{F0589475-2E84-47B2-98A5-2C5D6F4EF24D}" srcId="{648BBB27-465A-4331-8A52-04BDEFAE7993}" destId="{D58B844C-1BD4-424F-AF68-C1852B4FE077}" srcOrd="0" destOrd="0" parTransId="{2CFEE7B6-751D-4C85-BACE-5624366413A9}" sibTransId="{76180398-00A8-47C9-A21E-AFF4C3A0D888}"/>
    <dgm:cxn modelId="{6F0286A0-AD46-4E2C-A4FF-6150A4642B21}" srcId="{D58B844C-1BD4-424F-AF68-C1852B4FE077}" destId="{9DDE4F2A-9D35-413C-A54A-38DA9B50E856}" srcOrd="1" destOrd="0" parTransId="{55F50793-2693-4B7C-9773-2FDD8CBE98A8}" sibTransId="{5916AB81-E996-4B8D-99E2-FCB6F4F76C19}"/>
    <dgm:cxn modelId="{387FA7BA-3798-4F90-9C7E-F04C89861204}" type="presOf" srcId="{9DDE4F2A-9D35-413C-A54A-38DA9B50E856}" destId="{763DEA63-B9DB-4AD3-B7CE-4D293A2E8DDF}" srcOrd="0" destOrd="0" presId="urn:microsoft.com/office/officeart/2005/8/layout/radial6"/>
    <dgm:cxn modelId="{172E16DD-64EC-459A-A0D0-D0BEE640D1A6}" type="presOf" srcId="{C7214941-386E-4ABB-A089-EDD814B085CB}" destId="{940F1226-2022-4673-95AF-24832A6975E2}" srcOrd="0" destOrd="0" presId="urn:microsoft.com/office/officeart/2005/8/layout/radial6"/>
    <dgm:cxn modelId="{2ADC1CE0-4ECF-42F8-A15E-5ADCBF408779}" type="presOf" srcId="{648BBB27-465A-4331-8A52-04BDEFAE7993}" destId="{43171B04-1034-4A9F-982A-FB5B759B7B28}" srcOrd="0" destOrd="0" presId="urn:microsoft.com/office/officeart/2005/8/layout/radial6"/>
    <dgm:cxn modelId="{31BCA6F3-3E3A-4A20-91DA-8123813EC673}" type="presOf" srcId="{D58B844C-1BD4-424F-AF68-C1852B4FE077}" destId="{40447545-A249-4962-9E4A-E39F1A11FA9D}" srcOrd="0" destOrd="0" presId="urn:microsoft.com/office/officeart/2005/8/layout/radial6"/>
    <dgm:cxn modelId="{E63382F9-CA81-4860-A010-7296403E23D4}" type="presOf" srcId="{5916AB81-E996-4B8D-99E2-FCB6F4F76C19}" destId="{A96FFA6A-BE44-422B-90F7-7B6DC0BB3669}" srcOrd="0" destOrd="0" presId="urn:microsoft.com/office/officeart/2005/8/layout/radial6"/>
    <dgm:cxn modelId="{D76E71DC-3A70-4E18-83D9-AE5A95E2716B}" type="presParOf" srcId="{43171B04-1034-4A9F-982A-FB5B759B7B28}" destId="{40447545-A249-4962-9E4A-E39F1A11FA9D}" srcOrd="0" destOrd="0" presId="urn:microsoft.com/office/officeart/2005/8/layout/radial6"/>
    <dgm:cxn modelId="{BD7517FF-A423-4E98-A49B-78012F078EB1}" type="presParOf" srcId="{43171B04-1034-4A9F-982A-FB5B759B7B28}" destId="{940F1226-2022-4673-95AF-24832A6975E2}" srcOrd="1" destOrd="0" presId="urn:microsoft.com/office/officeart/2005/8/layout/radial6"/>
    <dgm:cxn modelId="{99E71886-7785-4DBF-B135-4FBC7DE16B28}" type="presParOf" srcId="{43171B04-1034-4A9F-982A-FB5B759B7B28}" destId="{BD366972-65DE-4410-9D10-D32230B3E867}" srcOrd="2" destOrd="0" presId="urn:microsoft.com/office/officeart/2005/8/layout/radial6"/>
    <dgm:cxn modelId="{9E0D4A7E-096C-40A9-96ED-6CB87CAC290F}" type="presParOf" srcId="{43171B04-1034-4A9F-982A-FB5B759B7B28}" destId="{9BB7638E-ACD5-4AD1-8338-79A7BA9589DA}" srcOrd="3" destOrd="0" presId="urn:microsoft.com/office/officeart/2005/8/layout/radial6"/>
    <dgm:cxn modelId="{9EE92B62-0350-49F0-AF4A-88856BFA284E}" type="presParOf" srcId="{43171B04-1034-4A9F-982A-FB5B759B7B28}" destId="{763DEA63-B9DB-4AD3-B7CE-4D293A2E8DDF}" srcOrd="4" destOrd="0" presId="urn:microsoft.com/office/officeart/2005/8/layout/radial6"/>
    <dgm:cxn modelId="{0EDC53D4-11BF-481F-8E72-096442349D41}" type="presParOf" srcId="{43171B04-1034-4A9F-982A-FB5B759B7B28}" destId="{919A7942-5052-4380-92FD-D9EF30500EB7}" srcOrd="5" destOrd="0" presId="urn:microsoft.com/office/officeart/2005/8/layout/radial6"/>
    <dgm:cxn modelId="{D61D07DE-B426-4911-88F3-C4FD938889C8}" type="presParOf" srcId="{43171B04-1034-4A9F-982A-FB5B759B7B28}" destId="{A96FFA6A-BE44-422B-90F7-7B6DC0BB3669}" srcOrd="6" destOrd="0" presId="urn:microsoft.com/office/officeart/2005/8/layout/radial6"/>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FFA6A-BE44-422B-90F7-7B6DC0BB3669}">
      <dsp:nvSpPr>
        <dsp:cNvPr id="0" name=""/>
        <dsp:cNvSpPr/>
      </dsp:nvSpPr>
      <dsp:spPr>
        <a:xfrm>
          <a:off x="1742587" y="664073"/>
          <a:ext cx="4427200" cy="4427200"/>
        </a:xfrm>
        <a:prstGeom prst="blockArc">
          <a:avLst>
            <a:gd name="adj1" fmla="val 5400000"/>
            <a:gd name="adj2" fmla="val 162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B7638E-ACD5-4AD1-8338-79A7BA9589DA}">
      <dsp:nvSpPr>
        <dsp:cNvPr id="0" name=""/>
        <dsp:cNvSpPr/>
      </dsp:nvSpPr>
      <dsp:spPr>
        <a:xfrm>
          <a:off x="1742587" y="664073"/>
          <a:ext cx="4427200" cy="4427200"/>
        </a:xfrm>
        <a:prstGeom prst="blockArc">
          <a:avLst>
            <a:gd name="adj1" fmla="val 16200000"/>
            <a:gd name="adj2" fmla="val 54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47545-A249-4962-9E4A-E39F1A11FA9D}">
      <dsp:nvSpPr>
        <dsp:cNvPr id="0" name=""/>
        <dsp:cNvSpPr/>
      </dsp:nvSpPr>
      <dsp:spPr>
        <a:xfrm>
          <a:off x="2938165" y="1859650"/>
          <a:ext cx="2036045" cy="2036045"/>
        </a:xfrm>
        <a:prstGeom prst="ellipse">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Safety Recommendations</a:t>
          </a:r>
          <a:br>
            <a:rPr lang="en-US" sz="1200" b="1" i="1" kern="1200" dirty="0"/>
          </a:br>
          <a:r>
            <a:rPr lang="en-US" sz="1200" b="1" i="1" kern="1200" dirty="0"/>
            <a:t>75%</a:t>
          </a:r>
          <a:endParaRPr lang="en-US" sz="1200" kern="1200" dirty="0"/>
        </a:p>
      </dsp:txBody>
      <dsp:txXfrm>
        <a:off x="3236337" y="2157822"/>
        <a:ext cx="1439701" cy="1439701"/>
      </dsp:txXfrm>
    </dsp:sp>
    <dsp:sp modelId="{940F1226-2022-4673-95AF-24832A6975E2}">
      <dsp:nvSpPr>
        <dsp:cNvPr id="0" name=""/>
        <dsp:cNvSpPr/>
      </dsp:nvSpPr>
      <dsp:spPr>
        <a:xfrm>
          <a:off x="3142138" y="-98668"/>
          <a:ext cx="1628099" cy="1628099"/>
        </a:xfrm>
        <a:prstGeom prst="ellipse">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Fit to Therapeutic Class</a:t>
          </a:r>
          <a:br>
            <a:rPr lang="en-US" sz="1200" b="1" i="1" kern="1200" dirty="0"/>
          </a:br>
          <a:r>
            <a:rPr lang="en-US" sz="1200" b="1" i="1" kern="1200" dirty="0"/>
            <a:t>(XXXX)</a:t>
          </a:r>
        </a:p>
        <a:p>
          <a:pPr marL="0" lvl="0" indent="0" algn="ctr" defTabSz="533400">
            <a:lnSpc>
              <a:spcPct val="90000"/>
            </a:lnSpc>
            <a:spcBef>
              <a:spcPct val="0"/>
            </a:spcBef>
            <a:spcAft>
              <a:spcPct val="35000"/>
            </a:spcAft>
            <a:buNone/>
          </a:pPr>
          <a:r>
            <a:rPr lang="en-US" sz="1200" b="1" i="1" kern="1200" dirty="0"/>
            <a:t>10%</a:t>
          </a:r>
          <a:endParaRPr lang="en-US" sz="1200" kern="1200" dirty="0"/>
        </a:p>
      </dsp:txBody>
      <dsp:txXfrm>
        <a:off x="3380568" y="139762"/>
        <a:ext cx="1151239" cy="1151239"/>
      </dsp:txXfrm>
    </dsp:sp>
    <dsp:sp modelId="{763DEA63-B9DB-4AD3-B7CE-4D293A2E8DDF}">
      <dsp:nvSpPr>
        <dsp:cNvPr id="0" name=""/>
        <dsp:cNvSpPr/>
      </dsp:nvSpPr>
      <dsp:spPr>
        <a:xfrm>
          <a:off x="3142138" y="4225915"/>
          <a:ext cx="1628099" cy="1628099"/>
        </a:xfrm>
        <a:prstGeom prst="ellipse">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1" kern="1200" dirty="0"/>
            <a:t>Distinctiveness</a:t>
          </a:r>
        </a:p>
        <a:p>
          <a:pPr marL="0" lvl="0" indent="0" algn="ctr" defTabSz="533400">
            <a:lnSpc>
              <a:spcPct val="90000"/>
            </a:lnSpc>
            <a:spcBef>
              <a:spcPct val="0"/>
            </a:spcBef>
            <a:spcAft>
              <a:spcPct val="35000"/>
            </a:spcAft>
            <a:buNone/>
          </a:pPr>
          <a:r>
            <a:rPr lang="en-US" sz="1200" b="1" i="1" kern="1200" dirty="0"/>
            <a:t>15%</a:t>
          </a:r>
          <a:endParaRPr lang="en-US" sz="1200" kern="1200" dirty="0"/>
        </a:p>
      </dsp:txBody>
      <dsp:txXfrm>
        <a:off x="3380568" y="4464345"/>
        <a:ext cx="1151239" cy="115123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t>10/29/2024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t>‹#›</a:t>
            </a:fld>
            <a:endParaRPr lang="en-US"/>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FFD40-13C9-7B48-A0BE-E251E1E33FE5}"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E2375-F1B1-284C-A827-B0E603FDBDD8}" type="slidenum">
              <a:rPr lang="en-US" smtClean="0"/>
              <a:t>‹#›</a:t>
            </a:fld>
            <a:endParaRPr lang="en-US"/>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2">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elcome Message 1">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CFA20C2D-AD9D-4149-BEF0-3905782D8B48}"/>
              </a:ext>
            </a:extLst>
          </p:cNvPr>
          <p:cNvSpPr>
            <a:spLocks noGrp="1"/>
          </p:cNvSpPr>
          <p:nvPr>
            <p:ph type="pic" sz="quarter" idx="12"/>
          </p:nvPr>
        </p:nvSpPr>
        <p:spPr>
          <a:xfrm>
            <a:off x="0" y="-12493"/>
            <a:ext cx="12192000"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Picture Placeholder 8">
            <a:extLst>
              <a:ext uri="{FF2B5EF4-FFF2-40B4-BE49-F238E27FC236}">
                <a16:creationId xmlns:a16="http://schemas.microsoft.com/office/drawing/2014/main" id="{F246201C-0AB2-4864-9B5B-356A50CB1EFB}"/>
              </a:ext>
            </a:extLst>
          </p:cNvPr>
          <p:cNvSpPr>
            <a:spLocks noGrp="1"/>
          </p:cNvSpPr>
          <p:nvPr>
            <p:ph type="pic" sz="quarter" idx="13"/>
          </p:nvPr>
        </p:nvSpPr>
        <p:spPr>
          <a:xfrm>
            <a:off x="7109138" y="1049628"/>
            <a:ext cx="3870101" cy="47523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Title 5">
            <a:extLst>
              <a:ext uri="{FF2B5EF4-FFF2-40B4-BE49-F238E27FC236}">
                <a16:creationId xmlns:a16="http://schemas.microsoft.com/office/drawing/2014/main" id="{70D0D4DA-AE70-4CF8-80F2-1FEB9708B12C}"/>
              </a:ext>
            </a:extLst>
          </p:cNvPr>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26538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2"/>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elcome Message 2">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12498C75-C0F3-900B-8928-C2885AB05A61}"/>
              </a:ext>
            </a:extLst>
          </p:cNvPr>
          <p:cNvSpPr>
            <a:spLocks noGrp="1"/>
          </p:cNvSpPr>
          <p:nvPr>
            <p:ph type="pic" sz="quarter" idx="13"/>
          </p:nvPr>
        </p:nvSpPr>
        <p:spPr>
          <a:xfrm>
            <a:off x="1019175" y="1125538"/>
            <a:ext cx="5076825" cy="494041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271532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elcome Message 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407A4DB-9FA4-8F2C-D340-59AE231D9E0B}"/>
              </a:ext>
            </a:extLst>
          </p:cNvPr>
          <p:cNvSpPr>
            <a:spLocks noGrp="1"/>
          </p:cNvSpPr>
          <p:nvPr>
            <p:ph type="pic" sz="quarter" idx="13"/>
          </p:nvPr>
        </p:nvSpPr>
        <p:spPr>
          <a:xfrm>
            <a:off x="5801932" y="2331747"/>
            <a:ext cx="5370893" cy="332274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5581A5A-F8E3-2F61-F0ED-B38F67AAF395}"/>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48493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B4E1AB4A-53EA-A484-D01F-C1423CB8FA0F}"/>
              </a:ext>
            </a:extLst>
          </p:cNvPr>
          <p:cNvSpPr>
            <a:spLocks noGrp="1"/>
          </p:cNvSpPr>
          <p:nvPr>
            <p:ph type="pic" sz="quarter" idx="13"/>
          </p:nvPr>
        </p:nvSpPr>
        <p:spPr>
          <a:xfrm>
            <a:off x="4417454" y="936222"/>
            <a:ext cx="3573887" cy="533757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58649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2"/>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ent Agenda">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DD5F6B2-D6AD-5E5A-B91D-59EEC8F51C06}"/>
              </a:ext>
            </a:extLst>
          </p:cNvPr>
          <p:cNvSpPr>
            <a:spLocks noGrp="1"/>
          </p:cNvSpPr>
          <p:nvPr>
            <p:ph type="pic" sz="quarter" idx="13"/>
          </p:nvPr>
        </p:nvSpPr>
        <p:spPr>
          <a:xfrm>
            <a:off x="473074" y="1956327"/>
            <a:ext cx="4413885" cy="2945346"/>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15700477-E30F-700A-77D6-C61517E9BDD2}"/>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5742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par>
                                <p:cTn id="8" presetID="42" presetClass="path" presetSubtype="0" accel="49333" decel="50667" fill="hold" grpId="1" nodeType="withEffect">
                                  <p:stCondLst>
                                    <p:cond delay="0"/>
                                  </p:stCondLst>
                                  <p:childTnLst>
                                    <p:animMotion origin="layout" path="M -6.25E-7 2.59259E-6 L 0.11797 0.00023 " pathEditMode="relative" rAng="0" ptsTypes="AA">
                                      <p:cBhvr>
                                        <p:cTn id="9" dur="1000" spd="-100000" fill="hold"/>
                                        <p:tgtEl>
                                          <p:spTgt spid="5"/>
                                        </p:tgtEl>
                                        <p:attrNameLst>
                                          <p:attrName>ppt_x</p:attrName>
                                          <p:attrName>ppt_y</p:attrName>
                                        </p:attrNameLst>
                                      </p:cBhvr>
                                      <p:rCtr x="5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ssage for the CE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6E227BF-C543-FA10-03B8-C62FC332B1FD}"/>
              </a:ext>
            </a:extLst>
          </p:cNvPr>
          <p:cNvSpPr>
            <a:spLocks noGrp="1"/>
          </p:cNvSpPr>
          <p:nvPr>
            <p:ph type="pic" sz="quarter" idx="13"/>
          </p:nvPr>
        </p:nvSpPr>
        <p:spPr>
          <a:xfrm>
            <a:off x="0" y="0"/>
            <a:ext cx="46101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64134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O Mess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011874B-C9A9-4AF7-B7F2-66B55CE703EE}"/>
              </a:ext>
            </a:extLst>
          </p:cNvPr>
          <p:cNvSpPr>
            <a:spLocks noGrp="1"/>
          </p:cNvSpPr>
          <p:nvPr>
            <p:ph type="pic" sz="quarter" idx="13"/>
          </p:nvPr>
        </p:nvSpPr>
        <p:spPr>
          <a:xfrm>
            <a:off x="5225222" y="1305753"/>
            <a:ext cx="1741555" cy="1741555"/>
          </a:xfrm>
          <a:custGeom>
            <a:avLst/>
            <a:gdLst>
              <a:gd name="connsiteX0" fmla="*/ 682375 w 1364750"/>
              <a:gd name="connsiteY0" fmla="*/ 0 h 1364750"/>
              <a:gd name="connsiteX1" fmla="*/ 1364750 w 1364750"/>
              <a:gd name="connsiteY1" fmla="*/ 682375 h 1364750"/>
              <a:gd name="connsiteX2" fmla="*/ 682375 w 1364750"/>
              <a:gd name="connsiteY2" fmla="*/ 1364750 h 1364750"/>
              <a:gd name="connsiteX3" fmla="*/ 0 w 1364750"/>
              <a:gd name="connsiteY3" fmla="*/ 682375 h 1364750"/>
              <a:gd name="connsiteX4" fmla="*/ 682375 w 1364750"/>
              <a:gd name="connsiteY4" fmla="*/ 0 h 136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750" h="1364750">
                <a:moveTo>
                  <a:pt x="682375" y="0"/>
                </a:moveTo>
                <a:cubicBezTo>
                  <a:pt x="1059240" y="0"/>
                  <a:pt x="1364750" y="305510"/>
                  <a:pt x="1364750" y="682375"/>
                </a:cubicBezTo>
                <a:cubicBezTo>
                  <a:pt x="1364750" y="1059240"/>
                  <a:pt x="1059240" y="1364750"/>
                  <a:pt x="682375" y="1364750"/>
                </a:cubicBezTo>
                <a:cubicBezTo>
                  <a:pt x="305510" y="1364750"/>
                  <a:pt x="0" y="1059240"/>
                  <a:pt x="0" y="682375"/>
                </a:cubicBezTo>
                <a:cubicBezTo>
                  <a:pt x="0" y="305510"/>
                  <a:pt x="305510" y="0"/>
                  <a:pt x="682375" y="0"/>
                </a:cubicBezTo>
                <a:close/>
              </a:path>
            </a:pathLst>
          </a:cu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86834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1">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87BFF96-783D-4815-AC98-24BBE626F117}"/>
              </a:ext>
            </a:extLst>
          </p:cNvPr>
          <p:cNvSpPr>
            <a:spLocks noGrp="1"/>
          </p:cNvSpPr>
          <p:nvPr>
            <p:ph type="pic" sz="quarter" idx="12"/>
          </p:nvPr>
        </p:nvSpPr>
        <p:spPr>
          <a:xfrm>
            <a:off x="4914898" y="-12493"/>
            <a:ext cx="7277101"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0391B8AC-6293-F42E-A078-D44AA9942013}"/>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3058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out us 2">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51BF190C-8167-8441-41CB-CE9BD65FEEF6}"/>
              </a:ext>
            </a:extLst>
          </p:cNvPr>
          <p:cNvSpPr>
            <a:spLocks noGrp="1"/>
          </p:cNvSpPr>
          <p:nvPr>
            <p:ph type="pic" sz="quarter" idx="13"/>
          </p:nvPr>
        </p:nvSpPr>
        <p:spPr>
          <a:xfrm>
            <a:off x="7502524" y="1654810"/>
            <a:ext cx="4019549" cy="35483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6B4B4AA-B02E-05C4-0B1D-B020977908D3}"/>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11056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8C06E91-68B5-C33A-F5AC-DE80D7424F47}"/>
              </a:ext>
            </a:extLst>
          </p:cNvPr>
          <p:cNvSpPr>
            <a:spLocks noGrp="1"/>
          </p:cNvSpPr>
          <p:nvPr>
            <p:ph type="pic" sz="quarter" idx="13"/>
          </p:nvPr>
        </p:nvSpPr>
        <p:spPr>
          <a:xfrm>
            <a:off x="8100060" y="0"/>
            <a:ext cx="409194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9E57C10-2D36-32EC-0251-2AF10EBA69D7}"/>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14220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8" y="606287"/>
            <a:ext cx="11725137" cy="1514902"/>
          </a:xfrm>
        </p:spPr>
        <p:txBody>
          <a:bodyPr/>
          <a:lstStyle>
            <a:lvl1pPr>
              <a:lnSpc>
                <a:spcPct val="125000"/>
              </a:lnSpc>
              <a:spcBef>
                <a:spcPts val="0"/>
              </a:spcBef>
              <a:defRPr sz="1600"/>
            </a:lvl1pPr>
            <a:lvl2pPr marL="285750" indent="-285750">
              <a:lnSpc>
                <a:spcPct val="125000"/>
              </a:lnSpc>
              <a:spcBef>
                <a:spcPts val="0"/>
              </a:spcBef>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0810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 Layou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59129A1-44C4-09BE-1CEB-890E758A74E7}"/>
              </a:ext>
            </a:extLst>
          </p:cNvPr>
          <p:cNvSpPr>
            <a:spLocks noGrp="1"/>
          </p:cNvSpPr>
          <p:nvPr>
            <p:ph type="pic" sz="quarter" idx="13"/>
          </p:nvPr>
        </p:nvSpPr>
        <p:spPr>
          <a:xfrm>
            <a:off x="-5716" y="2420619"/>
            <a:ext cx="4844416" cy="25560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292BC476-920F-84ED-08D0-B013030B0B0C}"/>
              </a:ext>
            </a:extLst>
          </p:cNvPr>
          <p:cNvSpPr>
            <a:spLocks noGrp="1"/>
          </p:cNvSpPr>
          <p:nvPr>
            <p:ph type="pic" sz="quarter" idx="14"/>
          </p:nvPr>
        </p:nvSpPr>
        <p:spPr>
          <a:xfrm>
            <a:off x="4945380" y="2420619"/>
            <a:ext cx="7246620" cy="255600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6B1F8F4-6F0A-679E-70E9-60F03F0D3320}"/>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206889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4"/>
                                        </p:tgtEl>
                                      </p:cBhvr>
                                      <p:by x="105000" y="105000"/>
                                    </p:animScale>
                                  </p:childTnLst>
                                </p:cTn>
                              </p:par>
                              <p:par>
                                <p:cTn id="10" presetID="22" presetClass="entr" presetSubtype="8"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84485D48-B9FB-4ECF-B2D2-170A5BAA92DA}"/>
              </a:ext>
            </a:extLst>
          </p:cNvPr>
          <p:cNvSpPr>
            <a:spLocks noGrp="1"/>
          </p:cNvSpPr>
          <p:nvPr>
            <p:ph type="pic" sz="quarter" idx="13"/>
          </p:nvPr>
        </p:nvSpPr>
        <p:spPr>
          <a:xfrm>
            <a:off x="4552823" y="1959459"/>
            <a:ext cx="3086353" cy="2939081"/>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4878C1B4-C024-2E61-2342-F2EC4B79CA3B}"/>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334366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ny Overview 1">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AAB994F0-73E8-2A01-C976-3843D01524D0}"/>
              </a:ext>
            </a:extLst>
          </p:cNvPr>
          <p:cNvSpPr>
            <a:spLocks noGrp="1"/>
          </p:cNvSpPr>
          <p:nvPr>
            <p:ph type="pic" sz="quarter" idx="13"/>
          </p:nvPr>
        </p:nvSpPr>
        <p:spPr>
          <a:xfrm>
            <a:off x="3775833" y="3698741"/>
            <a:ext cx="2007361" cy="239725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027E270C-60C4-B5F5-0CD4-1A35BC4862D2}"/>
              </a:ext>
            </a:extLst>
          </p:cNvPr>
          <p:cNvSpPr>
            <a:spLocks noGrp="1"/>
          </p:cNvSpPr>
          <p:nvPr>
            <p:ph type="pic" sz="quarter" idx="14"/>
          </p:nvPr>
        </p:nvSpPr>
        <p:spPr>
          <a:xfrm>
            <a:off x="6096000" y="13419"/>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8194B7D8-4030-0494-9DDB-7A3ED3167109}"/>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294977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5"/>
                                        </p:tgtEl>
                                      </p:cBhvr>
                                      <p:by x="105000" y="105000"/>
                                    </p:animScale>
                                  </p:childTnLst>
                                </p:cTn>
                              </p:par>
                              <p:par>
                                <p:cTn id="10" presetID="22" presetClass="entr" presetSubtype="1"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42" presetClass="path" presetSubtype="0" accel="49333" decel="50667" fill="hold" grpId="1" nodeType="withEffect">
                                  <p:stCondLst>
                                    <p:cond delay="1000"/>
                                  </p:stCondLst>
                                  <p:childTnLst>
                                    <p:animMotion origin="layout" path="M -4.79167E-6 -1.11111E-6 L -4.79167E-6 0.07245 " pathEditMode="relative" rAng="0" ptsTypes="AA">
                                      <p:cBhvr>
                                        <p:cTn id="14" dur="750" spd="-100000" fill="hold"/>
                                        <p:tgtEl>
                                          <p:spTgt spid="4"/>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ny Overview 2">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440867C7-14DD-4827-AC97-FC8CBE23D3C8}"/>
              </a:ext>
            </a:extLst>
          </p:cNvPr>
          <p:cNvSpPr>
            <a:spLocks noGrp="1"/>
          </p:cNvSpPr>
          <p:nvPr>
            <p:ph type="pic" sz="quarter" idx="13"/>
          </p:nvPr>
        </p:nvSpPr>
        <p:spPr>
          <a:xfrm>
            <a:off x="7655627" y="731839"/>
            <a:ext cx="4075998" cy="5148262"/>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AA6B4212-C348-185F-677F-36DA1DEA59E1}"/>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40153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ny Overview 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1FA3B190-1737-41A2-B234-95FCB40381B4}"/>
              </a:ext>
            </a:extLst>
          </p:cNvPr>
          <p:cNvSpPr>
            <a:spLocks noGrp="1"/>
          </p:cNvSpPr>
          <p:nvPr>
            <p:ph type="pic" sz="quarter" idx="13"/>
          </p:nvPr>
        </p:nvSpPr>
        <p:spPr>
          <a:xfrm>
            <a:off x="9592945" y="1092200"/>
            <a:ext cx="2316480" cy="2844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48A4FF54-F621-5DC3-8D89-962CE1A0152F}"/>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
        <p:nvSpPr>
          <p:cNvPr id="6" name="Picture Placeholder 8">
            <a:extLst>
              <a:ext uri="{FF2B5EF4-FFF2-40B4-BE49-F238E27FC236}">
                <a16:creationId xmlns:a16="http://schemas.microsoft.com/office/drawing/2014/main" id="{5776AEAF-943D-8E18-7B05-82445C13D947}"/>
              </a:ext>
            </a:extLst>
          </p:cNvPr>
          <p:cNvSpPr>
            <a:spLocks noGrp="1"/>
          </p:cNvSpPr>
          <p:nvPr>
            <p:ph type="pic" sz="quarter" idx="14"/>
          </p:nvPr>
        </p:nvSpPr>
        <p:spPr>
          <a:xfrm>
            <a:off x="7103745" y="3060700"/>
            <a:ext cx="2316480" cy="2844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400996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42" presetClass="path" presetSubtype="0" accel="49333" decel="50667" fill="hold" grpId="1" nodeType="withEffect">
                                  <p:stCondLst>
                                    <p:cond delay="500"/>
                                  </p:stCondLst>
                                  <p:childTnLst>
                                    <p:animMotion origin="layout" path="M 0 1.11111E-6 L 0 0.19699 " pathEditMode="relative" rAng="0" ptsTypes="AA">
                                      <p:cBhvr>
                                        <p:cTn id="9" dur="1000" spd="-100000" fill="hold"/>
                                        <p:tgtEl>
                                          <p:spTgt spid="4"/>
                                        </p:tgtEl>
                                        <p:attrNameLst>
                                          <p:attrName>ppt_x</p:attrName>
                                          <p:attrName>ppt_y</p:attrName>
                                        </p:attrNameLst>
                                      </p:cBhvr>
                                      <p:rCtr x="0" y="9838"/>
                                    </p:animMotion>
                                  </p:childTnLst>
                                </p:cTn>
                              </p:par>
                              <p:par>
                                <p:cTn id="10" presetID="22" presetClass="entr" presetSubtype="1"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750"/>
                                        <p:tgtEl>
                                          <p:spTgt spid="6"/>
                                        </p:tgtEl>
                                      </p:cBhvr>
                                    </p:animEffect>
                                  </p:childTnLst>
                                </p:cTn>
                              </p:par>
                              <p:par>
                                <p:cTn id="13" presetID="42" presetClass="path" presetSubtype="0" accel="49333" decel="50667" fill="hold" grpId="1" nodeType="withEffect">
                                  <p:stCondLst>
                                    <p:cond delay="500"/>
                                  </p:stCondLst>
                                  <p:childTnLst>
                                    <p:animMotion origin="layout" path="M 0 1.11111E-6 L 0 0.19699 " pathEditMode="relative" rAng="0" ptsTypes="AA">
                                      <p:cBhvr>
                                        <p:cTn id="14" dur="1000" spd="-100000" fill="hold"/>
                                        <p:tgtEl>
                                          <p:spTgt spid="6"/>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objective 1">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244474" y="698500"/>
            <a:ext cx="4512943" cy="54356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103D1C79-021F-DF24-39B9-7E6A1430E7E6}"/>
              </a:ext>
            </a:extLst>
          </p:cNvPr>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Tree>
    <p:extLst>
      <p:ext uri="{BB962C8B-B14F-4D97-AF65-F5344CB8AC3E}">
        <p14:creationId xmlns:p14="http://schemas.microsoft.com/office/powerpoint/2010/main" val="427617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r objective 2">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09F608D1-34E0-E588-09D8-3C4C22ACF84C}"/>
              </a:ext>
            </a:extLst>
          </p:cNvPr>
          <p:cNvSpPr>
            <a:spLocks noGrp="1"/>
          </p:cNvSpPr>
          <p:nvPr>
            <p:ph type="pic" sz="quarter" idx="14"/>
          </p:nvPr>
        </p:nvSpPr>
        <p:spPr>
          <a:xfrm>
            <a:off x="7693025" y="3429000"/>
            <a:ext cx="4038600" cy="257413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8">
            <a:extLst>
              <a:ext uri="{FF2B5EF4-FFF2-40B4-BE49-F238E27FC236}">
                <a16:creationId xmlns:a16="http://schemas.microsoft.com/office/drawing/2014/main" id="{57C3F53A-75D4-4B98-FE12-089554BEA126}"/>
              </a:ext>
            </a:extLst>
          </p:cNvPr>
          <p:cNvSpPr>
            <a:spLocks noGrp="1"/>
          </p:cNvSpPr>
          <p:nvPr>
            <p:ph type="pic" sz="quarter" idx="15"/>
          </p:nvPr>
        </p:nvSpPr>
        <p:spPr>
          <a:xfrm>
            <a:off x="7693025" y="854869"/>
            <a:ext cx="4038600" cy="2574131"/>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3A04D72A-D7F1-E54B-45E8-10BC3AE6852B}"/>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24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par>
                                <p:cTn id="8" presetID="42" presetClass="path" presetSubtype="0" accel="49333" decel="50667" fill="hold" grpId="1" nodeType="withEffect">
                                  <p:stCondLst>
                                    <p:cond delay="0"/>
                                  </p:stCondLst>
                                  <p:childTnLst>
                                    <p:animMotion origin="layout" path="M -6.25E-7 2.59259E-6 L 0.11797 0.00023 " pathEditMode="relative" rAng="0" ptsTypes="AA">
                                      <p:cBhvr>
                                        <p:cTn id="9" dur="1000" spd="-100000" fill="hold"/>
                                        <p:tgtEl>
                                          <p:spTgt spid="7"/>
                                        </p:tgtEl>
                                        <p:attrNameLst>
                                          <p:attrName>ppt_x</p:attrName>
                                          <p:attrName>ppt_y</p:attrName>
                                        </p:attrNameLst>
                                      </p:cBhvr>
                                      <p:rCtr x="5898" y="0"/>
                                    </p:animMotion>
                                  </p:childTnLst>
                                </p:cTn>
                              </p:par>
                              <p:par>
                                <p:cTn id="10" presetID="22" presetClass="entr" presetSubtype="8"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750"/>
                                        <p:tgtEl>
                                          <p:spTgt spid="5"/>
                                        </p:tgtEl>
                                      </p:cBhvr>
                                    </p:animEffect>
                                  </p:childTnLst>
                                </p:cTn>
                              </p:par>
                              <p:par>
                                <p:cTn id="13" presetID="42" presetClass="path" presetSubtype="0" accel="49333" decel="50667" fill="hold" grpId="1" nodeType="withEffect">
                                  <p:stCondLst>
                                    <p:cond delay="250"/>
                                  </p:stCondLst>
                                  <p:childTnLst>
                                    <p:animMotion origin="layout" path="M -6.25E-7 2.59259E-6 L 0.11797 0.00023 " pathEditMode="relative" rAng="0" ptsTypes="AA">
                                      <p:cBhvr>
                                        <p:cTn id="14" dur="1000" spd="-100000" fill="hold"/>
                                        <p:tgtEl>
                                          <p:spTgt spid="5"/>
                                        </p:tgtEl>
                                        <p:attrNameLst>
                                          <p:attrName>ppt_x</p:attrName>
                                          <p:attrName>ppt_y</p:attrName>
                                        </p:attrNameLst>
                                      </p:cBhvr>
                                      <p:rCtr x="58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goals">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2124BE5-A9B2-93DE-6028-4B7840D5DE64}"/>
              </a:ext>
            </a:extLst>
          </p:cNvPr>
          <p:cNvSpPr>
            <a:spLocks noGrp="1"/>
          </p:cNvSpPr>
          <p:nvPr>
            <p:ph type="pic" sz="quarter" idx="14"/>
          </p:nvPr>
        </p:nvSpPr>
        <p:spPr>
          <a:xfrm>
            <a:off x="3619586" y="1320973"/>
            <a:ext cx="4952827" cy="495282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934EFD59-167B-9504-F00C-795B1DF59BB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2031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ick Fact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92060C1-4310-525A-C0C0-1C9D2EB5E854}"/>
              </a:ext>
            </a:extLst>
          </p:cNvPr>
          <p:cNvSpPr>
            <a:spLocks noGrp="1"/>
          </p:cNvSpPr>
          <p:nvPr>
            <p:ph type="pic" sz="quarter" idx="14"/>
          </p:nvPr>
        </p:nvSpPr>
        <p:spPr>
          <a:xfrm>
            <a:off x="6728459" y="0"/>
            <a:ext cx="5463541"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84C0EBC6-A222-E015-9CCB-1308A2EFA18E}"/>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616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ur Services 1">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024F345-372C-45CF-B808-4A5C8B65463A}"/>
              </a:ext>
            </a:extLst>
          </p:cNvPr>
          <p:cNvSpPr>
            <a:spLocks noGrp="1"/>
          </p:cNvSpPr>
          <p:nvPr>
            <p:ph type="pic" sz="quarter" idx="12"/>
          </p:nvPr>
        </p:nvSpPr>
        <p:spPr>
          <a:xfrm>
            <a:off x="7267575" y="1125539"/>
            <a:ext cx="3905250" cy="230346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5BB76125-0951-440B-FF82-D41DD135B56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14455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9" y="0"/>
            <a:ext cx="7764896"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9" y="606287"/>
            <a:ext cx="7764896" cy="1514902"/>
          </a:xfrm>
        </p:spPr>
        <p:txBody>
          <a:bodyPr/>
          <a:lstStyle>
            <a:lvl1pPr>
              <a:lnSpc>
                <a:spcPct val="125000"/>
              </a:lnSpc>
              <a:spcBef>
                <a:spcPts val="0"/>
              </a:spcBef>
              <a:defRPr sz="1600"/>
            </a:lvl1pPr>
            <a:lvl2pPr marL="285750" indent="-285750">
              <a:lnSpc>
                <a:spcPct val="125000"/>
              </a:lnSpc>
              <a:spcBef>
                <a:spcPts val="0"/>
              </a:spcBef>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2" name="Rectangle 1">
            <a:extLst>
              <a:ext uri="{FF2B5EF4-FFF2-40B4-BE49-F238E27FC236}">
                <a16:creationId xmlns:a16="http://schemas.microsoft.com/office/drawing/2014/main" id="{F15A2983-AEFA-7728-3131-43B4C5F90278}"/>
              </a:ext>
            </a:extLst>
          </p:cNvPr>
          <p:cNvSpPr/>
          <p:nvPr userDrawn="1"/>
        </p:nvSpPr>
        <p:spPr>
          <a:xfrm>
            <a:off x="8812430" y="0"/>
            <a:ext cx="33795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4">
            <a:extLst>
              <a:ext uri="{FF2B5EF4-FFF2-40B4-BE49-F238E27FC236}">
                <a16:creationId xmlns:a16="http://schemas.microsoft.com/office/drawing/2014/main" id="{F4AAA959-C319-438E-1E07-82D300C7CDC6}"/>
              </a:ext>
            </a:extLst>
          </p:cNvPr>
          <p:cNvSpPr txBox="1">
            <a:spLocks/>
          </p:cNvSpPr>
          <p:nvPr userDrawn="1"/>
        </p:nvSpPr>
        <p:spPr>
          <a:xfrm>
            <a:off x="11161674"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000" b="1" i="0" smtClean="0">
                <a:solidFill>
                  <a:schemeClr val="bg1"/>
                </a:solidFill>
                <a:latin typeface="Open Sans Semibold" charset="0"/>
                <a:ea typeface="Open Sans Semibold" charset="0"/>
                <a:cs typeface="Open Sans Semibold" charset="0"/>
              </a:rPr>
              <a:pPr algn="ctr"/>
              <a:t>‹#›</a:t>
            </a:fld>
            <a:endParaRPr lang="en-US" sz="800" b="1" i="0" dirty="0">
              <a:solidFill>
                <a:schemeClr val="bg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98295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ur Service 2">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8E270DE-8563-E7FE-8799-2D717C4A25DA}"/>
              </a:ext>
            </a:extLst>
          </p:cNvPr>
          <p:cNvSpPr>
            <a:spLocks noGrp="1"/>
          </p:cNvSpPr>
          <p:nvPr>
            <p:ph type="pic" sz="quarter" idx="15"/>
          </p:nvPr>
        </p:nvSpPr>
        <p:spPr>
          <a:xfrm>
            <a:off x="1019175" y="3569664"/>
            <a:ext cx="4371974" cy="25388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3" name="Title 5">
            <a:extLst>
              <a:ext uri="{FF2B5EF4-FFF2-40B4-BE49-F238E27FC236}">
                <a16:creationId xmlns:a16="http://schemas.microsoft.com/office/drawing/2014/main" id="{E5F53ABD-496B-B946-C7D9-8FB86069AB0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30514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Service 3">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5349DAC-E9C0-FE02-63AB-C877779B2DF9}"/>
              </a:ext>
            </a:extLst>
          </p:cNvPr>
          <p:cNvSpPr>
            <a:spLocks noGrp="1"/>
          </p:cNvSpPr>
          <p:nvPr>
            <p:ph type="pic" sz="quarter" idx="13"/>
          </p:nvPr>
        </p:nvSpPr>
        <p:spPr>
          <a:xfrm>
            <a:off x="9337271" y="1363662"/>
            <a:ext cx="1835553" cy="465161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8">
            <a:extLst>
              <a:ext uri="{FF2B5EF4-FFF2-40B4-BE49-F238E27FC236}">
                <a16:creationId xmlns:a16="http://schemas.microsoft.com/office/drawing/2014/main" id="{E619C9F2-9D91-B375-D326-D70968FF2AEF}"/>
              </a:ext>
            </a:extLst>
          </p:cNvPr>
          <p:cNvSpPr>
            <a:spLocks noGrp="1"/>
          </p:cNvSpPr>
          <p:nvPr>
            <p:ph type="pic" sz="quarter" idx="12"/>
          </p:nvPr>
        </p:nvSpPr>
        <p:spPr>
          <a:xfrm>
            <a:off x="5666166" y="1363662"/>
            <a:ext cx="1835553" cy="465161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67B13444-D9DE-17A1-DEE6-D54B3BD301F2}"/>
              </a:ext>
            </a:extLst>
          </p:cNvPr>
          <p:cNvSpPr>
            <a:spLocks noGrp="1"/>
          </p:cNvSpPr>
          <p:nvPr>
            <p:ph type="pic" sz="quarter" idx="15"/>
          </p:nvPr>
        </p:nvSpPr>
        <p:spPr>
          <a:xfrm>
            <a:off x="7501716" y="1363664"/>
            <a:ext cx="1835554" cy="4651614"/>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3" name="Title 5">
            <a:extLst>
              <a:ext uri="{FF2B5EF4-FFF2-40B4-BE49-F238E27FC236}">
                <a16:creationId xmlns:a16="http://schemas.microsoft.com/office/drawing/2014/main" id="{8B6CDA06-C43B-ABC6-53D5-2E171F8605E7}"/>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5492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42" presetClass="path" presetSubtype="0" accel="49333" decel="50667" fill="hold" grpId="1" nodeType="withEffect">
                                  <p:stCondLst>
                                    <p:cond delay="500"/>
                                  </p:stCondLst>
                                  <p:childTnLst>
                                    <p:animMotion origin="layout" path="M -2.08333E-6 -4.07407E-6 L -2.08333E-6 0.11482 " pathEditMode="relative" rAng="0" ptsTypes="AA">
                                      <p:cBhvr>
                                        <p:cTn id="14" dur="750" spd="-100000" fill="hold"/>
                                        <p:tgtEl>
                                          <p:spTgt spid="8"/>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par>
                                <p:cTn id="18" presetID="42" presetClass="path" presetSubtype="0" accel="49333" decel="50667" fill="hold" grpId="1" nodeType="withEffect">
                                  <p:stCondLst>
                                    <p:cond delay="750"/>
                                  </p:stCondLst>
                                  <p:childTnLst>
                                    <p:animMotion origin="layout" path="M -2.08333E-6 -4.07407E-6 L -2.08333E-6 0.11482 " pathEditMode="relative" rAng="0" ptsTypes="AA">
                                      <p:cBhvr>
                                        <p:cTn id="19" dur="750" spd="-100000" fill="hold"/>
                                        <p:tgtEl>
                                          <p:spTgt spid="7"/>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animBg="1"/>
      <p:bldP spid="5" grpId="1" animBg="1"/>
      <p:bldP spid="8" grpId="0" animBg="1"/>
      <p:bldP spid="8"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service 4">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0338E92-A50B-20CB-5A3A-8F4FD46C998F}"/>
              </a:ext>
            </a:extLst>
          </p:cNvPr>
          <p:cNvSpPr>
            <a:spLocks noGrp="1"/>
          </p:cNvSpPr>
          <p:nvPr>
            <p:ph type="pic" sz="quarter" idx="12"/>
          </p:nvPr>
        </p:nvSpPr>
        <p:spPr>
          <a:xfrm>
            <a:off x="0" y="2400300"/>
            <a:ext cx="12192000" cy="44577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B80D30C0-9500-3F67-F736-A36FAB40DE1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97394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y now?">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68A6D1F4-CCB6-4A06-0CA7-E7156BFAE9AD}"/>
              </a:ext>
            </a:extLst>
          </p:cNvPr>
          <p:cNvSpPr>
            <a:spLocks noGrp="1"/>
          </p:cNvSpPr>
          <p:nvPr>
            <p:ph type="pic" sz="quarter" idx="12"/>
          </p:nvPr>
        </p:nvSpPr>
        <p:spPr>
          <a:xfrm>
            <a:off x="1019174" y="2057400"/>
            <a:ext cx="10153651" cy="27051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Title 5"/>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95214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stominials 1">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899497A-2AF4-E96A-38A1-D9847D0A284E}"/>
              </a:ext>
            </a:extLst>
          </p:cNvPr>
          <p:cNvSpPr>
            <a:spLocks noGrp="1"/>
          </p:cNvSpPr>
          <p:nvPr>
            <p:ph type="pic" sz="quarter" idx="13"/>
          </p:nvPr>
        </p:nvSpPr>
        <p:spPr>
          <a:xfrm>
            <a:off x="6697978" y="1583798"/>
            <a:ext cx="4474845" cy="469000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D783E24C-EABA-E005-81EF-D4340491F82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4323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0"/>
                                  </p:stCondLst>
                                  <p:childTnLst>
                                    <p:animMotion origin="layout" path="M 0 1.11111E-6 L 0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stominials 2">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EE80C2E6-F74E-F969-D37E-0A1BCFC964EF}"/>
              </a:ext>
            </a:extLst>
          </p:cNvPr>
          <p:cNvSpPr>
            <a:spLocks noGrp="1"/>
          </p:cNvSpPr>
          <p:nvPr>
            <p:ph type="pic" sz="quarter" idx="27"/>
          </p:nvPr>
        </p:nvSpPr>
        <p:spPr>
          <a:xfrm>
            <a:off x="235839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11" name="Picture Placeholder 3">
            <a:extLst>
              <a:ext uri="{FF2B5EF4-FFF2-40B4-BE49-F238E27FC236}">
                <a16:creationId xmlns:a16="http://schemas.microsoft.com/office/drawing/2014/main" id="{11068B45-7865-A80C-B12F-D9D245BC33E5}"/>
              </a:ext>
            </a:extLst>
          </p:cNvPr>
          <p:cNvSpPr>
            <a:spLocks noGrp="1"/>
          </p:cNvSpPr>
          <p:nvPr>
            <p:ph type="pic" sz="quarter" idx="28"/>
          </p:nvPr>
        </p:nvSpPr>
        <p:spPr>
          <a:xfrm>
            <a:off x="569595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12" name="Picture Placeholder 3">
            <a:extLst>
              <a:ext uri="{FF2B5EF4-FFF2-40B4-BE49-F238E27FC236}">
                <a16:creationId xmlns:a16="http://schemas.microsoft.com/office/drawing/2014/main" id="{7DC6B437-1787-A282-D39E-B9B4163826B4}"/>
              </a:ext>
            </a:extLst>
          </p:cNvPr>
          <p:cNvSpPr>
            <a:spLocks noGrp="1"/>
          </p:cNvSpPr>
          <p:nvPr>
            <p:ph type="pic" sz="quarter" idx="29"/>
          </p:nvPr>
        </p:nvSpPr>
        <p:spPr>
          <a:xfrm>
            <a:off x="9033510" y="2453887"/>
            <a:ext cx="800100" cy="800100"/>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8B89207A-581B-57AC-D09E-DCB8821E2DB3}"/>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23672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10"/>
                                        </p:tgtEl>
                                      </p:cBhvr>
                                      <p:by x="105000" y="105000"/>
                                    </p:animScale>
                                  </p:childTnLst>
                                </p:cTn>
                              </p:par>
                              <p:par>
                                <p:cTn id="10" presetID="22" presetClass="entr" presetSubtype="4"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11"/>
                                        </p:tgtEl>
                                      </p:cBhvr>
                                      <p:by x="105000" y="105000"/>
                                    </p:animScale>
                                  </p:childTnLst>
                                </p:cTn>
                              </p:par>
                              <p:par>
                                <p:cTn id="15" presetID="2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par>
                                <p:cTn id="18" presetID="6" presetClass="emph" presetSubtype="0" accel="50000" decel="50000" autoRev="1" fill="hold" grpId="1" nodeType="withEffect">
                                  <p:stCondLst>
                                    <p:cond delay="200"/>
                                  </p:stCondLst>
                                  <p:childTnLst>
                                    <p:animScale>
                                      <p:cBhvr>
                                        <p:cTn id="19"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ur work process">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C6EA868-9712-2351-D2A6-673DCAD956A0}"/>
              </a:ext>
            </a:extLst>
          </p:cNvPr>
          <p:cNvSpPr>
            <a:spLocks noGrp="1"/>
          </p:cNvSpPr>
          <p:nvPr>
            <p:ph type="pic" sz="quarter" idx="12"/>
          </p:nvPr>
        </p:nvSpPr>
        <p:spPr>
          <a:xfrm>
            <a:off x="1019175"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8">
            <a:extLst>
              <a:ext uri="{FF2B5EF4-FFF2-40B4-BE49-F238E27FC236}">
                <a16:creationId xmlns:a16="http://schemas.microsoft.com/office/drawing/2014/main" id="{94C5FCE7-7AE3-498B-72B1-DF739FDCAC53}"/>
              </a:ext>
            </a:extLst>
          </p:cNvPr>
          <p:cNvSpPr>
            <a:spLocks noGrp="1"/>
          </p:cNvSpPr>
          <p:nvPr>
            <p:ph type="pic" sz="quarter" idx="13"/>
          </p:nvPr>
        </p:nvSpPr>
        <p:spPr>
          <a:xfrm>
            <a:off x="4460144"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75395429-487E-5ED9-A11A-B0A11B71D576}"/>
              </a:ext>
            </a:extLst>
          </p:cNvPr>
          <p:cNvSpPr>
            <a:spLocks noGrp="1"/>
          </p:cNvSpPr>
          <p:nvPr>
            <p:ph type="pic" sz="quarter" idx="14"/>
          </p:nvPr>
        </p:nvSpPr>
        <p:spPr>
          <a:xfrm>
            <a:off x="7901111" y="3565977"/>
            <a:ext cx="2270759" cy="214066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FA97CFC-3518-6119-3EE6-9788F1493CD9}"/>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88308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70833E-6 4.07407E-6 L -2.70833E-6 0.11481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42" presetClass="path" presetSubtype="0" accel="49333" decel="50667" fill="hold" grpId="1" nodeType="withEffect">
                                  <p:stCondLst>
                                    <p:cond delay="500"/>
                                  </p:stCondLst>
                                  <p:childTnLst>
                                    <p:animMotion origin="layout" path="M -4.375E-6 4.07407E-6 L -4.375E-6 0.11481 " pathEditMode="relative" rAng="0" ptsTypes="AA">
                                      <p:cBhvr>
                                        <p:cTn id="14" dur="750" spd="-100000" fill="hold"/>
                                        <p:tgtEl>
                                          <p:spTgt spid="7"/>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42" presetClass="path" presetSubtype="0" accel="49333" decel="50667" fill="hold" grpId="1" nodeType="withEffect">
                                  <p:stCondLst>
                                    <p:cond delay="750"/>
                                  </p:stCondLst>
                                  <p:childTnLst>
                                    <p:animMotion origin="layout" path="M 4.16667E-6 4.07407E-6 L 4.16667E-6 0.11481 " pathEditMode="relative" rAng="0" ptsTypes="AA">
                                      <p:cBhvr>
                                        <p:cTn id="19" dur="750" spd="-100000" fill="hold"/>
                                        <p:tgtEl>
                                          <p:spTgt spid="8"/>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rget market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33AE66C6-33DC-38A9-1797-36C2530075A4}"/>
              </a:ext>
            </a:extLst>
          </p:cNvPr>
          <p:cNvSpPr>
            <a:spLocks noGrp="1"/>
          </p:cNvSpPr>
          <p:nvPr>
            <p:ph type="pic" sz="quarter" idx="27"/>
          </p:nvPr>
        </p:nvSpPr>
        <p:spPr>
          <a:xfrm>
            <a:off x="4475693"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7" name="Picture Placeholder 3">
            <a:extLst>
              <a:ext uri="{FF2B5EF4-FFF2-40B4-BE49-F238E27FC236}">
                <a16:creationId xmlns:a16="http://schemas.microsoft.com/office/drawing/2014/main" id="{C0DA42F5-FD2B-562A-4DD2-6DEC7979BF46}"/>
              </a:ext>
            </a:extLst>
          </p:cNvPr>
          <p:cNvSpPr>
            <a:spLocks noGrp="1"/>
          </p:cNvSpPr>
          <p:nvPr>
            <p:ph type="pic" sz="quarter" idx="28"/>
          </p:nvPr>
        </p:nvSpPr>
        <p:spPr>
          <a:xfrm>
            <a:off x="6916418"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8" name="Picture Placeholder 3">
            <a:extLst>
              <a:ext uri="{FF2B5EF4-FFF2-40B4-BE49-F238E27FC236}">
                <a16:creationId xmlns:a16="http://schemas.microsoft.com/office/drawing/2014/main" id="{3D1CA675-6A89-59B4-A598-DDCB396CF29D}"/>
              </a:ext>
            </a:extLst>
          </p:cNvPr>
          <p:cNvSpPr>
            <a:spLocks noGrp="1"/>
          </p:cNvSpPr>
          <p:nvPr>
            <p:ph type="pic" sz="quarter" idx="29"/>
          </p:nvPr>
        </p:nvSpPr>
        <p:spPr>
          <a:xfrm>
            <a:off x="9357142" y="2697646"/>
            <a:ext cx="1783867" cy="1783867"/>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CA964F7B-3503-6E7A-7506-E4F7499F1B7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2319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49333" decel="50667" fill="hold" grpId="1" nodeType="withEffect">
                                  <p:stCondLst>
                                    <p:cond delay="250"/>
                                  </p:stCondLst>
                                  <p:childTnLst>
                                    <p:animMotion origin="layout" path="M -2.08333E-6 -4.07407E-6 L -2.08333E-6 0.11482 " pathEditMode="relative" rAng="0" ptsTypes="AA">
                                      <p:cBhvr>
                                        <p:cTn id="9" dur="750" spd="-100000" fill="hold"/>
                                        <p:tgtEl>
                                          <p:spTgt spid="5"/>
                                        </p:tgtEl>
                                        <p:attrNameLst>
                                          <p:attrName>ppt_x</p:attrName>
                                          <p:attrName>ppt_y</p:attrName>
                                        </p:attrNameLst>
                                      </p:cBhvr>
                                      <p:rCtr x="0" y="5741"/>
                                    </p:animMotion>
                                  </p:childTnLst>
                                </p:cTn>
                              </p:par>
                              <p:par>
                                <p:cTn id="10" presetID="22" presetClass="entr" presetSubtype="1"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42" presetClass="path" presetSubtype="0" accel="49333" decel="50667" fill="hold" grpId="1" nodeType="withEffect">
                                  <p:stCondLst>
                                    <p:cond delay="500"/>
                                  </p:stCondLst>
                                  <p:childTnLst>
                                    <p:animMotion origin="layout" path="M -2.08333E-6 -4.07407E-6 L -2.08333E-6 0.11482 " pathEditMode="relative" rAng="0" ptsTypes="AA">
                                      <p:cBhvr>
                                        <p:cTn id="14" dur="750" spd="-100000" fill="hold"/>
                                        <p:tgtEl>
                                          <p:spTgt spid="7"/>
                                        </p:tgtEl>
                                        <p:attrNameLst>
                                          <p:attrName>ppt_x</p:attrName>
                                          <p:attrName>ppt_y</p:attrName>
                                        </p:attrNameLst>
                                      </p:cBhvr>
                                      <p:rCtr x="0" y="5741"/>
                                    </p:animMotion>
                                  </p:childTnLst>
                                </p:cTn>
                              </p:par>
                              <p:par>
                                <p:cTn id="15" presetID="22" presetClass="entr" presetSubtype="1"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42" presetClass="path" presetSubtype="0" accel="49333" decel="50667" fill="hold" grpId="1" nodeType="withEffect">
                                  <p:stCondLst>
                                    <p:cond delay="750"/>
                                  </p:stCondLst>
                                  <p:childTnLst>
                                    <p:animMotion origin="layout" path="M -2.08333E-6 -4.07407E-6 L -2.08333E-6 0.11482 " pathEditMode="relative" rAng="0" ptsTypes="AA">
                                      <p:cBhvr>
                                        <p:cTn id="19" dur="750" spd="-100000" fill="hold"/>
                                        <p:tgtEl>
                                          <p:spTgt spid="8"/>
                                        </p:tgtEl>
                                        <p:attrNameLst>
                                          <p:attrName>ppt_x</p:attrName>
                                          <p:attrName>ppt_y</p:attrName>
                                        </p:attrNameLst>
                                      </p:cBhvr>
                                      <p:rCtr x="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rget market 2">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1" y="0"/>
            <a:ext cx="12192000" cy="33337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119140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rket Validation">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8B6D8FB-44A4-4DC7-A595-976EC6F4706A}"/>
              </a:ext>
            </a:extLst>
          </p:cNvPr>
          <p:cNvSpPr>
            <a:spLocks noGrp="1"/>
          </p:cNvSpPr>
          <p:nvPr>
            <p:ph type="pic" sz="quarter" idx="13"/>
          </p:nvPr>
        </p:nvSpPr>
        <p:spPr>
          <a:xfrm>
            <a:off x="5838825" y="0"/>
            <a:ext cx="6353176"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Title 5"/>
          <p:cNvSpPr>
            <a:spLocks noGrp="1"/>
          </p:cNvSpPr>
          <p:nvPr>
            <p:ph type="title"/>
          </p:nvPr>
        </p:nvSpPr>
        <p:spPr>
          <a:xfrm>
            <a:off x="1019175" y="946702"/>
            <a:ext cx="9152697" cy="637097"/>
          </a:xfrm>
        </p:spPr>
        <p:txBody>
          <a:bodyPr>
            <a:spAutoFit/>
          </a:bodyPr>
          <a:lstStyle/>
          <a:p>
            <a:r>
              <a:rPr lang="en-US" dirty="0"/>
              <a:t>Click to edit Master title style</a:t>
            </a:r>
          </a:p>
        </p:txBody>
      </p:sp>
    </p:spTree>
    <p:extLst>
      <p:ext uri="{BB962C8B-B14F-4D97-AF65-F5344CB8AC3E}">
        <p14:creationId xmlns:p14="http://schemas.microsoft.com/office/powerpoint/2010/main" val="348226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Main Page 1">
    <p:spTree>
      <p:nvGrpSpPr>
        <p:cNvPr id="1" name=""/>
        <p:cNvGrpSpPr/>
        <p:nvPr/>
      </p:nvGrpSpPr>
      <p:grpSpPr>
        <a:xfrm>
          <a:off x="0" y="0"/>
          <a:ext cx="0" cy="0"/>
          <a:chOff x="0" y="0"/>
          <a:chExt cx="0" cy="0"/>
        </a:xfrm>
      </p:grpSpPr>
      <p:sp>
        <p:nvSpPr>
          <p:cNvPr id="6" name="Title 5"/>
          <p:cNvSpPr>
            <a:spLocks noGrp="1"/>
          </p:cNvSpPr>
          <p:nvPr>
            <p:ph type="title"/>
          </p:nvPr>
        </p:nvSpPr>
        <p:spPr>
          <a:xfrm>
            <a:off x="184288" y="0"/>
            <a:ext cx="11725137" cy="441916"/>
          </a:xfrm>
        </p:spPr>
        <p:txBody>
          <a:bodyPr wrap="square" anchor="t">
            <a:spAutoFit/>
          </a:bodyPr>
          <a:lstStyle>
            <a:lvl1pPr>
              <a:defRPr sz="2000" b="1">
                <a:solidFill>
                  <a:srgbClr val="062E83"/>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1794909-55CF-05FB-8324-895F343FF823}"/>
              </a:ext>
            </a:extLst>
          </p:cNvPr>
          <p:cNvSpPr>
            <a:spLocks noGrp="1"/>
          </p:cNvSpPr>
          <p:nvPr>
            <p:ph type="body" sz="quarter" idx="10"/>
          </p:nvPr>
        </p:nvSpPr>
        <p:spPr>
          <a:xfrm>
            <a:off x="184288" y="606287"/>
            <a:ext cx="11725137" cy="1514902"/>
          </a:xfrm>
        </p:spPr>
        <p:txBody>
          <a:bodyPr/>
          <a:lstStyle>
            <a:lvl1pPr>
              <a:lnSpc>
                <a:spcPct val="125000"/>
              </a:lnSpc>
              <a:spcBef>
                <a:spcPts val="0"/>
              </a:spcBef>
              <a:defRPr sz="1600"/>
            </a:lvl1pPr>
            <a:lvl2pPr marL="285750" indent="-285750">
              <a:lnSpc>
                <a:spcPct val="125000"/>
              </a:lnSpc>
              <a:spcBef>
                <a:spcPts val="0"/>
              </a:spcBef>
              <a:buClr>
                <a:schemeClr val="tx2"/>
              </a:buClr>
              <a:buFont typeface="Wingdings" pitchFamily="2" charset="2"/>
              <a:buChar char="§"/>
              <a:defRPr sz="1600"/>
            </a:lvl2pPr>
            <a:lvl3pPr marL="171450" indent="-171450">
              <a:buClr>
                <a:schemeClr val="tx2"/>
              </a:buClr>
              <a:buFont typeface="Wingdings" pitchFamily="2" charset="2"/>
              <a:buChar char="§"/>
              <a:defRPr sz="1800"/>
            </a:lvl3pPr>
            <a:lvl4pPr marL="0" indent="0">
              <a:buClr>
                <a:schemeClr val="tx2"/>
              </a:buClr>
              <a:buFont typeface="Wingdings" pitchFamily="2" charset="2"/>
              <a:buNone/>
              <a:defRPr sz="1800"/>
            </a:lvl4pPr>
            <a:lvl5pPr marL="0" indent="0">
              <a:buClr>
                <a:schemeClr val="tx2"/>
              </a:buClr>
              <a:buFont typeface="Wingdings" pitchFamily="2" charset="2"/>
              <a:buNone/>
              <a:defRPr sz="1800"/>
            </a:lvl5pPr>
            <a:lvl6pPr marL="2285794" indent="0">
              <a:buNone/>
              <a:defRPr/>
            </a:lvl6pPr>
            <a:lvl7pPr marL="2742954" indent="0">
              <a:buNone/>
              <a:defRPr/>
            </a:lvl7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60379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les strategy">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3A37E0D-081F-8D7F-8E31-46AED32503AB}"/>
              </a:ext>
            </a:extLst>
          </p:cNvPr>
          <p:cNvSpPr>
            <a:spLocks noGrp="1"/>
          </p:cNvSpPr>
          <p:nvPr>
            <p:ph type="pic" sz="quarter" idx="27"/>
          </p:nvPr>
        </p:nvSpPr>
        <p:spPr>
          <a:xfrm>
            <a:off x="4343630" y="2239094"/>
            <a:ext cx="3595754" cy="3595754"/>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400">
                <a:solidFill>
                  <a:schemeClr val="tx1"/>
                </a:solidFill>
              </a:defRPr>
            </a:lvl1pPr>
          </a:lstStyle>
          <a:p>
            <a:endParaRPr lang="en-US" dirty="0"/>
          </a:p>
        </p:txBody>
      </p:sp>
      <p:sp>
        <p:nvSpPr>
          <p:cNvPr id="2" name="Title 5">
            <a:extLst>
              <a:ext uri="{FF2B5EF4-FFF2-40B4-BE49-F238E27FC236}">
                <a16:creationId xmlns:a16="http://schemas.microsoft.com/office/drawing/2014/main" id="{A6929A2A-782E-5B77-EB61-74458D90D67A}"/>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5787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575CEAF-64EC-4921-BE9D-8B16601BC6BE}"/>
              </a:ext>
            </a:extLst>
          </p:cNvPr>
          <p:cNvSpPr>
            <a:spLocks noGrp="1"/>
          </p:cNvSpPr>
          <p:nvPr>
            <p:ph type="pic" sz="quarter" idx="12"/>
          </p:nvPr>
        </p:nvSpPr>
        <p:spPr>
          <a:xfrm>
            <a:off x="1019175"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Picture Placeholder 3">
            <a:extLst>
              <a:ext uri="{FF2B5EF4-FFF2-40B4-BE49-F238E27FC236}">
                <a16:creationId xmlns:a16="http://schemas.microsoft.com/office/drawing/2014/main" id="{FA36DF1E-4BF9-4F1A-9E04-224E4390594B}"/>
              </a:ext>
            </a:extLst>
          </p:cNvPr>
          <p:cNvSpPr>
            <a:spLocks noGrp="1"/>
          </p:cNvSpPr>
          <p:nvPr>
            <p:ph type="pic" sz="quarter" idx="13"/>
          </p:nvPr>
        </p:nvSpPr>
        <p:spPr>
          <a:xfrm>
            <a:off x="3676308"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3">
            <a:extLst>
              <a:ext uri="{FF2B5EF4-FFF2-40B4-BE49-F238E27FC236}">
                <a16:creationId xmlns:a16="http://schemas.microsoft.com/office/drawing/2014/main" id="{4FB14DC1-43DE-467F-BBAA-FAF5D32101B5}"/>
              </a:ext>
            </a:extLst>
          </p:cNvPr>
          <p:cNvSpPr>
            <a:spLocks noGrp="1"/>
          </p:cNvSpPr>
          <p:nvPr>
            <p:ph type="pic" sz="quarter" idx="14"/>
          </p:nvPr>
        </p:nvSpPr>
        <p:spPr>
          <a:xfrm>
            <a:off x="6365866"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Picture Placeholder 3">
            <a:extLst>
              <a:ext uri="{FF2B5EF4-FFF2-40B4-BE49-F238E27FC236}">
                <a16:creationId xmlns:a16="http://schemas.microsoft.com/office/drawing/2014/main" id="{09D3D239-C5AA-4DF1-BD02-038D57F230B6}"/>
              </a:ext>
            </a:extLst>
          </p:cNvPr>
          <p:cNvSpPr>
            <a:spLocks noGrp="1"/>
          </p:cNvSpPr>
          <p:nvPr>
            <p:ph type="pic" sz="quarter" idx="15"/>
          </p:nvPr>
        </p:nvSpPr>
        <p:spPr>
          <a:xfrm>
            <a:off x="9046090" y="2582930"/>
            <a:ext cx="2126735" cy="2126735"/>
          </a:xfrm>
          <a:custGeom>
            <a:avLst/>
            <a:gdLst>
              <a:gd name="connsiteX0" fmla="*/ 2438400 w 4876800"/>
              <a:gd name="connsiteY0" fmla="*/ 0 h 4876800"/>
              <a:gd name="connsiteX1" fmla="*/ 4876800 w 4876800"/>
              <a:gd name="connsiteY1" fmla="*/ 2438400 h 4876800"/>
              <a:gd name="connsiteX2" fmla="*/ 2438400 w 4876800"/>
              <a:gd name="connsiteY2" fmla="*/ 4876800 h 4876800"/>
              <a:gd name="connsiteX3" fmla="*/ 0 w 4876800"/>
              <a:gd name="connsiteY3" fmla="*/ 2438400 h 4876800"/>
              <a:gd name="connsiteX4" fmla="*/ 2438400 w 487680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2438400" y="0"/>
                </a:moveTo>
                <a:cubicBezTo>
                  <a:pt x="3785091" y="0"/>
                  <a:pt x="4876800" y="1091709"/>
                  <a:pt x="4876800" y="2438400"/>
                </a:cubicBezTo>
                <a:cubicBezTo>
                  <a:pt x="4876800" y="3785091"/>
                  <a:pt x="3785091" y="4876800"/>
                  <a:pt x="2438400" y="4876800"/>
                </a:cubicBezTo>
                <a:cubicBezTo>
                  <a:pt x="1091709" y="4876800"/>
                  <a:pt x="0" y="3785091"/>
                  <a:pt x="0" y="2438400"/>
                </a:cubicBezTo>
                <a:cubicBezTo>
                  <a:pt x="0" y="1091709"/>
                  <a:pt x="1091709" y="0"/>
                  <a:pt x="2438400"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36C3D090-2802-1846-845C-A7DE120E393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66599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par>
                                <p:cTn id="10" presetID="22" presetClass="entr" presetSubtype="8"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250"/>
                                  </p:stCondLst>
                                  <p:childTnLst>
                                    <p:animScale>
                                      <p:cBhvr>
                                        <p:cTn id="14" dur="500" fill="hold"/>
                                        <p:tgtEl>
                                          <p:spTgt spid="4"/>
                                        </p:tgtEl>
                                      </p:cBhvr>
                                      <p:by x="105000" y="105000"/>
                                    </p:animScale>
                                  </p:childTnLst>
                                </p:cTn>
                              </p:par>
                              <p:par>
                                <p:cTn id="15" presetID="22" presetClass="entr" presetSubtype="8"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6" presetClass="emph" presetSubtype="0" accel="50000" decel="50000" autoRev="1" fill="hold" grpId="1" nodeType="withEffect">
                                  <p:stCondLst>
                                    <p:cond delay="500"/>
                                  </p:stCondLst>
                                  <p:childTnLst>
                                    <p:animScale>
                                      <p:cBhvr>
                                        <p:cTn id="19" dur="500" fill="hold"/>
                                        <p:tgtEl>
                                          <p:spTgt spid="5"/>
                                        </p:tgtEl>
                                      </p:cBhvr>
                                      <p:by x="105000" y="105000"/>
                                    </p:animScale>
                                  </p:childTnLst>
                                </p:cTn>
                              </p:par>
                              <p:par>
                                <p:cTn id="20" presetID="22" presetClass="entr" presetSubtype="8"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6" presetClass="emph" presetSubtype="0" accel="50000" decel="50000" autoRev="1" fill="hold" grpId="1" nodeType="withEffect">
                                  <p:stCondLst>
                                    <p:cond delay="750"/>
                                  </p:stCondLst>
                                  <p:childTnLst>
                                    <p:animScale>
                                      <p:cBhvr>
                                        <p:cTn id="24"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P spid="7"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WOT analysi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FDA89A5-8BF5-3A27-862E-0E827D1DED98}"/>
              </a:ext>
            </a:extLst>
          </p:cNvPr>
          <p:cNvSpPr>
            <a:spLocks noGrp="1"/>
          </p:cNvSpPr>
          <p:nvPr>
            <p:ph type="pic" sz="quarter" idx="15"/>
          </p:nvPr>
        </p:nvSpPr>
        <p:spPr>
          <a:xfrm>
            <a:off x="561975" y="2061089"/>
            <a:ext cx="3997325" cy="3240437"/>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5">
            <a:extLst>
              <a:ext uri="{FF2B5EF4-FFF2-40B4-BE49-F238E27FC236}">
                <a16:creationId xmlns:a16="http://schemas.microsoft.com/office/drawing/2014/main" id="{DD8BECF0-0A3B-B112-4400-1E261B34D29D}"/>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1105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9C4CAA58-BC5F-313D-C581-0D3E7673317B}"/>
              </a:ext>
            </a:extLst>
          </p:cNvPr>
          <p:cNvSpPr>
            <a:spLocks noGrp="1"/>
          </p:cNvSpPr>
          <p:nvPr>
            <p:ph type="pic" sz="quarter" idx="13"/>
          </p:nvPr>
        </p:nvSpPr>
        <p:spPr>
          <a:xfrm>
            <a:off x="1019175" y="4430332"/>
            <a:ext cx="2474578"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8">
            <a:extLst>
              <a:ext uri="{FF2B5EF4-FFF2-40B4-BE49-F238E27FC236}">
                <a16:creationId xmlns:a16="http://schemas.microsoft.com/office/drawing/2014/main" id="{CAEAC9B6-191F-3E85-9E9B-0DFA5DFAD77A}"/>
              </a:ext>
            </a:extLst>
          </p:cNvPr>
          <p:cNvSpPr>
            <a:spLocks noGrp="1"/>
          </p:cNvSpPr>
          <p:nvPr>
            <p:ph type="pic" sz="quarter" idx="14"/>
          </p:nvPr>
        </p:nvSpPr>
        <p:spPr>
          <a:xfrm>
            <a:off x="3616252"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FFE354DD-8BF5-0E01-6C78-53135E2D506E}"/>
              </a:ext>
            </a:extLst>
          </p:cNvPr>
          <p:cNvSpPr>
            <a:spLocks noGrp="1"/>
          </p:cNvSpPr>
          <p:nvPr>
            <p:ph type="pic" sz="quarter" idx="15"/>
          </p:nvPr>
        </p:nvSpPr>
        <p:spPr>
          <a:xfrm>
            <a:off x="5332045"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1" name="Picture Placeholder 8">
            <a:extLst>
              <a:ext uri="{FF2B5EF4-FFF2-40B4-BE49-F238E27FC236}">
                <a16:creationId xmlns:a16="http://schemas.microsoft.com/office/drawing/2014/main" id="{06124599-FFEC-8369-1E81-2E472D2351B2}"/>
              </a:ext>
            </a:extLst>
          </p:cNvPr>
          <p:cNvSpPr>
            <a:spLocks noGrp="1"/>
          </p:cNvSpPr>
          <p:nvPr>
            <p:ph type="pic" sz="quarter" idx="16"/>
          </p:nvPr>
        </p:nvSpPr>
        <p:spPr>
          <a:xfrm>
            <a:off x="7022858" y="4430332"/>
            <a:ext cx="2474578"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2" name="Picture Placeholder 8">
            <a:extLst>
              <a:ext uri="{FF2B5EF4-FFF2-40B4-BE49-F238E27FC236}">
                <a16:creationId xmlns:a16="http://schemas.microsoft.com/office/drawing/2014/main" id="{111B0871-BF8B-15EF-CDB8-22452E87F1E6}"/>
              </a:ext>
            </a:extLst>
          </p:cNvPr>
          <p:cNvSpPr>
            <a:spLocks noGrp="1"/>
          </p:cNvSpPr>
          <p:nvPr>
            <p:ph type="pic" sz="quarter" idx="17"/>
          </p:nvPr>
        </p:nvSpPr>
        <p:spPr>
          <a:xfrm>
            <a:off x="9619596" y="4430332"/>
            <a:ext cx="1592860" cy="14809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2" name="Title 5">
            <a:extLst>
              <a:ext uri="{FF2B5EF4-FFF2-40B4-BE49-F238E27FC236}">
                <a16:creationId xmlns:a16="http://schemas.microsoft.com/office/drawing/2014/main" id="{A6FEAEAF-3543-003B-7057-B08644D1ADF0}"/>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38839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8"/>
                                        </p:tgtEl>
                                      </p:cBhvr>
                                      <p:by x="105000" y="105000"/>
                                    </p:animScale>
                                  </p:childTnLst>
                                </p:cTn>
                              </p:par>
                              <p:par>
                                <p:cTn id="10" presetID="22" presetClass="entr" presetSubtype="8" fill="hold" grpId="0" nodeType="withEffect">
                                  <p:stCondLst>
                                    <p:cond delay="175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6" presetClass="emph" presetSubtype="0" accel="50000" decel="50000" autoRev="1" fill="hold" grpId="1" nodeType="withEffect">
                                  <p:stCondLst>
                                    <p:cond delay="1750"/>
                                  </p:stCondLst>
                                  <p:childTnLst>
                                    <p:animScale>
                                      <p:cBhvr>
                                        <p:cTn id="14" dur="500" fill="hold"/>
                                        <p:tgtEl>
                                          <p:spTgt spid="9"/>
                                        </p:tgtEl>
                                      </p:cBhvr>
                                      <p:by x="105000" y="105000"/>
                                    </p:animScale>
                                  </p:childTnLst>
                                </p:cTn>
                              </p:par>
                              <p:par>
                                <p:cTn id="15" presetID="22" presetClass="entr" presetSubtype="8" fill="hold" grpId="0" nodeType="withEffect">
                                  <p:stCondLst>
                                    <p:cond delay="275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grpId="1" nodeType="withEffect">
                                  <p:stCondLst>
                                    <p:cond delay="2750"/>
                                  </p:stCondLst>
                                  <p:childTnLst>
                                    <p:animScale>
                                      <p:cBhvr>
                                        <p:cTn id="19" dur="500" fill="hold"/>
                                        <p:tgtEl>
                                          <p:spTgt spid="10"/>
                                        </p:tgtEl>
                                      </p:cBhvr>
                                      <p:by x="105000" y="105000"/>
                                    </p:animScale>
                                  </p:childTnLst>
                                </p:cTn>
                              </p:par>
                              <p:par>
                                <p:cTn id="20" presetID="22" presetClass="entr" presetSubtype="8" fill="hold" grpId="0" nodeType="withEffect">
                                  <p:stCondLst>
                                    <p:cond delay="375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6" presetClass="emph" presetSubtype="0" accel="50000" decel="50000" autoRev="1" fill="hold" grpId="1" nodeType="withEffect">
                                  <p:stCondLst>
                                    <p:cond delay="3750"/>
                                  </p:stCondLst>
                                  <p:childTnLst>
                                    <p:animScale>
                                      <p:cBhvr>
                                        <p:cTn id="24" dur="500" fill="hold"/>
                                        <p:tgtEl>
                                          <p:spTgt spid="11"/>
                                        </p:tgtEl>
                                      </p:cBhvr>
                                      <p:by x="105000" y="105000"/>
                                    </p:animScale>
                                  </p:childTnLst>
                                </p:cTn>
                              </p:par>
                              <p:par>
                                <p:cTn id="25" presetID="22" presetClass="entr" presetSubtype="8" fill="hold" grpId="0" nodeType="withEffect">
                                  <p:stCondLst>
                                    <p:cond delay="525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6" presetClass="emph" presetSubtype="0" accel="50000" decel="50000" autoRev="1" fill="hold" grpId="1" nodeType="withEffect">
                                  <p:stCondLst>
                                    <p:cond delay="5250"/>
                                  </p:stCondLst>
                                  <p:childTnLst>
                                    <p:animScale>
                                      <p:cBhvr>
                                        <p:cTn id="29"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10">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18F0427-F500-F271-3D28-D2E201F35D4D}"/>
              </a:ext>
            </a:extLst>
          </p:cNvPr>
          <p:cNvSpPr>
            <a:spLocks noGrp="1"/>
          </p:cNvSpPr>
          <p:nvPr>
            <p:ph type="pic" sz="quarter" idx="15"/>
          </p:nvPr>
        </p:nvSpPr>
        <p:spPr>
          <a:xfrm>
            <a:off x="1386970"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6FA13C6C-3911-7D98-FD0C-2BFC5EEA0950}"/>
              </a:ext>
            </a:extLst>
          </p:cNvPr>
          <p:cNvSpPr>
            <a:spLocks noGrp="1"/>
          </p:cNvSpPr>
          <p:nvPr>
            <p:ph type="pic" sz="quarter" idx="16"/>
          </p:nvPr>
        </p:nvSpPr>
        <p:spPr>
          <a:xfrm>
            <a:off x="3944026"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8">
            <a:extLst>
              <a:ext uri="{FF2B5EF4-FFF2-40B4-BE49-F238E27FC236}">
                <a16:creationId xmlns:a16="http://schemas.microsoft.com/office/drawing/2014/main" id="{B7762471-35B8-F336-1223-D0647DF969E2}"/>
              </a:ext>
            </a:extLst>
          </p:cNvPr>
          <p:cNvSpPr>
            <a:spLocks noGrp="1"/>
          </p:cNvSpPr>
          <p:nvPr>
            <p:ph type="pic" sz="quarter" idx="17"/>
          </p:nvPr>
        </p:nvSpPr>
        <p:spPr>
          <a:xfrm>
            <a:off x="6535641"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1BAE8528-34BA-47DB-5B8C-C1842491DEC8}"/>
              </a:ext>
            </a:extLst>
          </p:cNvPr>
          <p:cNvSpPr>
            <a:spLocks noGrp="1"/>
          </p:cNvSpPr>
          <p:nvPr>
            <p:ph type="pic" sz="quarter" idx="18"/>
          </p:nvPr>
        </p:nvSpPr>
        <p:spPr>
          <a:xfrm>
            <a:off x="9127256" y="2781331"/>
            <a:ext cx="1693572" cy="172411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E069EAF8-6656-D719-A86F-36713C265876}"/>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52717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par>
                                <p:cTn id="8" presetID="42" presetClass="path" presetSubtype="0" accel="49333" decel="50667" fill="hold" grpId="1" nodeType="withEffect">
                                  <p:stCondLst>
                                    <p:cond delay="500"/>
                                  </p:stCondLst>
                                  <p:childTnLst>
                                    <p:animMotion origin="layout" path="M -3.125E-6 0 L -3.125E-6 0.19699 " pathEditMode="relative" rAng="0" ptsTypes="AA">
                                      <p:cBhvr>
                                        <p:cTn id="9" dur="1000" spd="-100000" fill="hold"/>
                                        <p:tgtEl>
                                          <p:spTgt spid="7"/>
                                        </p:tgtEl>
                                        <p:attrNameLst>
                                          <p:attrName>ppt_x</p:attrName>
                                          <p:attrName>ppt_y</p:attrName>
                                        </p:attrNameLst>
                                      </p:cBhvr>
                                      <p:rCtr x="0" y="9838"/>
                                    </p:animMotion>
                                  </p:childTnLst>
                                </p:cTn>
                              </p:par>
                              <p:par>
                                <p:cTn id="10" presetID="22" presetClass="entr" presetSubtype="1" fill="hold" grpId="0" nodeType="withEffect">
                                  <p:stCondLst>
                                    <p:cond delay="75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750"/>
                                        <p:tgtEl>
                                          <p:spTgt spid="8"/>
                                        </p:tgtEl>
                                      </p:cBhvr>
                                    </p:animEffect>
                                  </p:childTnLst>
                                </p:cTn>
                              </p:par>
                              <p:par>
                                <p:cTn id="13" presetID="42" presetClass="path" presetSubtype="0" accel="49333" decel="50667" fill="hold" grpId="1" nodeType="withEffect">
                                  <p:stCondLst>
                                    <p:cond delay="750"/>
                                  </p:stCondLst>
                                  <p:childTnLst>
                                    <p:animMotion origin="layout" path="M 1.45833E-6 0 L 1.45833E-6 0.19699 " pathEditMode="relative" rAng="0" ptsTypes="AA">
                                      <p:cBhvr>
                                        <p:cTn id="14" dur="1000" spd="-100000" fill="hold"/>
                                        <p:tgtEl>
                                          <p:spTgt spid="8"/>
                                        </p:tgtEl>
                                        <p:attrNameLst>
                                          <p:attrName>ppt_x</p:attrName>
                                          <p:attrName>ppt_y</p:attrName>
                                        </p:attrNameLst>
                                      </p:cBhvr>
                                      <p:rCtr x="0" y="9838"/>
                                    </p:animMotion>
                                  </p:childTnLst>
                                </p:cTn>
                              </p:par>
                              <p:par>
                                <p:cTn id="15" presetID="22" presetClass="entr" presetSubtype="1"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750"/>
                                        <p:tgtEl>
                                          <p:spTgt spid="9"/>
                                        </p:tgtEl>
                                      </p:cBhvr>
                                    </p:animEffect>
                                  </p:childTnLst>
                                </p:cTn>
                              </p:par>
                              <p:par>
                                <p:cTn id="18" presetID="42" presetClass="path" presetSubtype="0" accel="49333" decel="50667" fill="hold" grpId="1" nodeType="withEffect">
                                  <p:stCondLst>
                                    <p:cond delay="1000"/>
                                  </p:stCondLst>
                                  <p:childTnLst>
                                    <p:animMotion origin="layout" path="M 1.25E-6 0 L 1.25E-6 0.19699 " pathEditMode="relative" rAng="0" ptsTypes="AA">
                                      <p:cBhvr>
                                        <p:cTn id="19" dur="1000" spd="-100000" fill="hold"/>
                                        <p:tgtEl>
                                          <p:spTgt spid="9"/>
                                        </p:tgtEl>
                                        <p:attrNameLst>
                                          <p:attrName>ppt_x</p:attrName>
                                          <p:attrName>ppt_y</p:attrName>
                                        </p:attrNameLst>
                                      </p:cBhvr>
                                      <p:rCtr x="0" y="9838"/>
                                    </p:animMotion>
                                  </p:childTnLst>
                                </p:cTn>
                              </p:par>
                              <p:par>
                                <p:cTn id="20" presetID="22" presetClass="entr" presetSubtype="1"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750"/>
                                        <p:tgtEl>
                                          <p:spTgt spid="10"/>
                                        </p:tgtEl>
                                      </p:cBhvr>
                                    </p:animEffect>
                                  </p:childTnLst>
                                </p:cTn>
                              </p:par>
                              <p:par>
                                <p:cTn id="23" presetID="42" presetClass="path" presetSubtype="0" accel="49333" decel="50667" fill="hold" grpId="1" nodeType="withEffect">
                                  <p:stCondLst>
                                    <p:cond delay="1250"/>
                                  </p:stCondLst>
                                  <p:childTnLst>
                                    <p:animMotion origin="layout" path="M 1.25E-6 0 L 1.25E-6 0.19699 " pathEditMode="relative" rAng="0" ptsTypes="AA">
                                      <p:cBhvr>
                                        <p:cTn id="24" dur="1000" spd="-100000" fill="hold"/>
                                        <p:tgtEl>
                                          <p:spTgt spid="10"/>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nancial Facts">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B865CBF-AEA8-5BED-EA1B-1856F9341FFF}"/>
              </a:ext>
            </a:extLst>
          </p:cNvPr>
          <p:cNvSpPr>
            <a:spLocks noGrp="1"/>
          </p:cNvSpPr>
          <p:nvPr>
            <p:ph type="pic" sz="quarter" idx="15"/>
          </p:nvPr>
        </p:nvSpPr>
        <p:spPr>
          <a:xfrm>
            <a:off x="1019174" y="1688618"/>
            <a:ext cx="3044825" cy="3937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3C649B6F-D776-0614-7520-FE305E27ED27}"/>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5882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250"/>
                                  </p:stCondLst>
                                  <p:childTnLst>
                                    <p:animMotion origin="layout" path="M -3.54167E-6 -3.33333E-6 L -3.54167E-6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9">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2BE31E1-DEE1-8553-173E-F26F3E9A2B1C}"/>
              </a:ext>
            </a:extLst>
          </p:cNvPr>
          <p:cNvSpPr>
            <a:spLocks noGrp="1"/>
          </p:cNvSpPr>
          <p:nvPr>
            <p:ph type="pic" sz="quarter" idx="14"/>
          </p:nvPr>
        </p:nvSpPr>
        <p:spPr>
          <a:xfrm>
            <a:off x="5547155" y="2087994"/>
            <a:ext cx="5853684" cy="384086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7">
            <a:extLst>
              <a:ext uri="{FF2B5EF4-FFF2-40B4-BE49-F238E27FC236}">
                <a16:creationId xmlns:a16="http://schemas.microsoft.com/office/drawing/2014/main" id="{F6677AB4-0D9A-A399-7E48-96F4ECA2C104}"/>
              </a:ext>
            </a:extLst>
          </p:cNvPr>
          <p:cNvSpPr>
            <a:spLocks noGrp="1"/>
          </p:cNvSpPr>
          <p:nvPr>
            <p:ph type="pic" sz="quarter" idx="12"/>
          </p:nvPr>
        </p:nvSpPr>
        <p:spPr>
          <a:xfrm>
            <a:off x="10065543" y="2683668"/>
            <a:ext cx="1619251" cy="3495675"/>
          </a:xfrm>
          <a:custGeom>
            <a:avLst/>
            <a:gdLst>
              <a:gd name="connsiteX0" fmla="*/ 376887 w 1780099"/>
              <a:gd name="connsiteY0" fmla="*/ 17 h 3864044"/>
              <a:gd name="connsiteX1" fmla="*/ 407937 w 1780099"/>
              <a:gd name="connsiteY1" fmla="*/ 30567 h 3864044"/>
              <a:gd name="connsiteX2" fmla="*/ 535922 w 1780099"/>
              <a:gd name="connsiteY2" fmla="*/ 147422 h 3864044"/>
              <a:gd name="connsiteX3" fmla="*/ 1241953 w 1780099"/>
              <a:gd name="connsiteY3" fmla="*/ 147422 h 3864044"/>
              <a:gd name="connsiteX4" fmla="*/ 1371051 w 1780099"/>
              <a:gd name="connsiteY4" fmla="*/ 31902 h 3864044"/>
              <a:gd name="connsiteX5" fmla="*/ 1398039 w 1780099"/>
              <a:gd name="connsiteY5" fmla="*/ 407 h 3864044"/>
              <a:gd name="connsiteX6" fmla="*/ 1606042 w 1780099"/>
              <a:gd name="connsiteY6" fmla="*/ 8142 h 3864044"/>
              <a:gd name="connsiteX7" fmla="*/ 1774314 w 1780099"/>
              <a:gd name="connsiteY7" fmla="*/ 191772 h 3864044"/>
              <a:gd name="connsiteX8" fmla="*/ 1779878 w 1780099"/>
              <a:gd name="connsiteY8" fmla="*/ 319367 h 3864044"/>
              <a:gd name="connsiteX9" fmla="*/ 1779878 w 1780099"/>
              <a:gd name="connsiteY9" fmla="*/ 3546808 h 3864044"/>
              <a:gd name="connsiteX10" fmla="*/ 1769305 w 1780099"/>
              <a:gd name="connsiteY10" fmla="*/ 3698887 h 3864044"/>
              <a:gd name="connsiteX11" fmla="*/ 1599253 w 1780099"/>
              <a:gd name="connsiteY11" fmla="*/ 3858200 h 3864044"/>
              <a:gd name="connsiteX12" fmla="*/ 1499536 w 1780099"/>
              <a:gd name="connsiteY12" fmla="*/ 3863765 h 3864044"/>
              <a:gd name="connsiteX13" fmla="*/ 284738 w 1780099"/>
              <a:gd name="connsiteY13" fmla="*/ 3863765 h 3864044"/>
              <a:gd name="connsiteX14" fmla="*/ 220802 w 1780099"/>
              <a:gd name="connsiteY14" fmla="*/ 3862374 h 3864044"/>
              <a:gd name="connsiteX15" fmla="*/ 2226 w 1780099"/>
              <a:gd name="connsiteY15" fmla="*/ 3645356 h 3864044"/>
              <a:gd name="connsiteX16" fmla="*/ 0 w 1780099"/>
              <a:gd name="connsiteY16" fmla="*/ 3537014 h 3864044"/>
              <a:gd name="connsiteX17" fmla="*/ 0 w 1780099"/>
              <a:gd name="connsiteY17" fmla="*/ 1933032 h 3864044"/>
              <a:gd name="connsiteX18" fmla="*/ 389 w 1780099"/>
              <a:gd name="connsiteY18" fmla="*/ 1933199 h 3864044"/>
              <a:gd name="connsiteX19" fmla="*/ 389 w 1780099"/>
              <a:gd name="connsiteY19" fmla="*/ 259715 h 3864044"/>
              <a:gd name="connsiteX20" fmla="*/ 5954 w 1780099"/>
              <a:gd name="connsiteY20" fmla="*/ 184983 h 3864044"/>
              <a:gd name="connsiteX21" fmla="*/ 188138 w 1780099"/>
              <a:gd name="connsiteY21" fmla="*/ 5582 h 3864044"/>
              <a:gd name="connsiteX22" fmla="*/ 376887 w 1780099"/>
              <a:gd name="connsiteY22" fmla="*/ 17 h 386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0099" h="3864044">
                <a:moveTo>
                  <a:pt x="376887" y="17"/>
                </a:moveTo>
                <a:cubicBezTo>
                  <a:pt x="397754" y="-483"/>
                  <a:pt x="405879" y="10368"/>
                  <a:pt x="407937" y="30567"/>
                </a:cubicBezTo>
                <a:cubicBezTo>
                  <a:pt x="416507" y="114035"/>
                  <a:pt x="452454" y="147422"/>
                  <a:pt x="535922" y="147422"/>
                </a:cubicBezTo>
                <a:cubicBezTo>
                  <a:pt x="771231" y="147905"/>
                  <a:pt x="1006572" y="147905"/>
                  <a:pt x="1241953" y="147422"/>
                </a:cubicBezTo>
                <a:cubicBezTo>
                  <a:pt x="1326423" y="147422"/>
                  <a:pt x="1360701" y="115872"/>
                  <a:pt x="1371051" y="31902"/>
                </a:cubicBezTo>
                <a:cubicBezTo>
                  <a:pt x="1373054" y="15265"/>
                  <a:pt x="1377505" y="-94"/>
                  <a:pt x="1398039" y="407"/>
                </a:cubicBezTo>
                <a:cubicBezTo>
                  <a:pt x="1467428" y="2021"/>
                  <a:pt x="1537598" y="-1095"/>
                  <a:pt x="1606042" y="8142"/>
                </a:cubicBezTo>
                <a:cubicBezTo>
                  <a:pt x="1701752" y="20996"/>
                  <a:pt x="1765577" y="94782"/>
                  <a:pt x="1774314" y="191772"/>
                </a:cubicBezTo>
                <a:cubicBezTo>
                  <a:pt x="1778153" y="234118"/>
                  <a:pt x="1779878" y="276799"/>
                  <a:pt x="1779878" y="319367"/>
                </a:cubicBezTo>
                <a:cubicBezTo>
                  <a:pt x="1780173" y="1395179"/>
                  <a:pt x="1780173" y="2470996"/>
                  <a:pt x="1779878" y="3546808"/>
                </a:cubicBezTo>
                <a:cubicBezTo>
                  <a:pt x="1780601" y="3597707"/>
                  <a:pt x="1777063" y="3648578"/>
                  <a:pt x="1769305" y="3698887"/>
                </a:cubicBezTo>
                <a:cubicBezTo>
                  <a:pt x="1754504" y="3785750"/>
                  <a:pt x="1686728" y="3847183"/>
                  <a:pt x="1599253" y="3858200"/>
                </a:cubicBezTo>
                <a:cubicBezTo>
                  <a:pt x="1566166" y="3862140"/>
                  <a:pt x="1532857" y="3863999"/>
                  <a:pt x="1499536" y="3863765"/>
                </a:cubicBezTo>
                <a:cubicBezTo>
                  <a:pt x="1094620" y="3864138"/>
                  <a:pt x="689688" y="3864138"/>
                  <a:pt x="284738" y="3863765"/>
                </a:cubicBezTo>
                <a:cubicBezTo>
                  <a:pt x="263426" y="3863765"/>
                  <a:pt x="242058" y="3863765"/>
                  <a:pt x="220802" y="3862374"/>
                </a:cubicBezTo>
                <a:cubicBezTo>
                  <a:pt x="85638" y="3855196"/>
                  <a:pt x="10350" y="3780797"/>
                  <a:pt x="2226" y="3645356"/>
                </a:cubicBezTo>
                <a:cubicBezTo>
                  <a:pt x="0" y="3609298"/>
                  <a:pt x="56" y="3573017"/>
                  <a:pt x="0" y="3537014"/>
                </a:cubicBezTo>
                <a:cubicBezTo>
                  <a:pt x="0" y="3002333"/>
                  <a:pt x="0" y="2467674"/>
                  <a:pt x="0" y="1933032"/>
                </a:cubicBezTo>
                <a:lnTo>
                  <a:pt x="389" y="1933199"/>
                </a:lnTo>
                <a:cubicBezTo>
                  <a:pt x="389" y="1375336"/>
                  <a:pt x="389" y="817506"/>
                  <a:pt x="389" y="259715"/>
                </a:cubicBezTo>
                <a:cubicBezTo>
                  <a:pt x="712" y="234714"/>
                  <a:pt x="2571" y="209756"/>
                  <a:pt x="5954" y="184983"/>
                </a:cubicBezTo>
                <a:cubicBezTo>
                  <a:pt x="18029" y="85823"/>
                  <a:pt x="88922" y="14040"/>
                  <a:pt x="188138" y="5582"/>
                </a:cubicBezTo>
                <a:cubicBezTo>
                  <a:pt x="250739" y="17"/>
                  <a:pt x="313952" y="1687"/>
                  <a:pt x="376887" y="17"/>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C9C45092-9FF7-46D4-20A6-83A4015B3729}"/>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13036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strVal val="2/3*#ppt_w"/>
                                          </p:val>
                                        </p:tav>
                                        <p:tav tm="100000">
                                          <p:val>
                                            <p:strVal val="#ppt_w"/>
                                          </p:val>
                                        </p:tav>
                                      </p:tavLst>
                                    </p:anim>
                                    <p:anim calcmode="lin" valueType="num">
                                      <p:cBhvr>
                                        <p:cTn id="8" dur="250" fill="hold"/>
                                        <p:tgtEl>
                                          <p:spTgt spid="10"/>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750"/>
                                  </p:stCondLst>
                                  <p:childTnLst>
                                    <p:animMotion origin="layout" path="M -2.5E-6 -4.44444E-6 L -2.5E-6 0.07246 " pathEditMode="relative" rAng="0" ptsTypes="AA">
                                      <p:cBhvr>
                                        <p:cTn id="10" dur="500" spd="-100000" fill="hold"/>
                                        <p:tgtEl>
                                          <p:spTgt spid="10"/>
                                        </p:tgtEl>
                                        <p:attrNameLst>
                                          <p:attrName>ppt_x</p:attrName>
                                          <p:attrName>ppt_y</p:attrName>
                                        </p:attrNameLst>
                                      </p:cBhvr>
                                      <p:rCtr x="0" y="3611"/>
                                    </p:animMotion>
                                  </p:childTnLst>
                                </p:cTn>
                              </p:par>
                              <p:par>
                                <p:cTn id="11" presetID="23" presetClass="entr" presetSubtype="272" fill="hold" grpId="0" nodeType="withEffect">
                                  <p:stCondLst>
                                    <p:cond delay="1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250" fill="hold"/>
                                        <p:tgtEl>
                                          <p:spTgt spid="8"/>
                                        </p:tgtEl>
                                        <p:attrNameLst>
                                          <p:attrName>ppt_w</p:attrName>
                                        </p:attrNameLst>
                                      </p:cBhvr>
                                      <p:tavLst>
                                        <p:tav tm="0">
                                          <p:val>
                                            <p:strVal val="2/3*#ppt_w"/>
                                          </p:val>
                                        </p:tav>
                                        <p:tav tm="100000">
                                          <p:val>
                                            <p:strVal val="#ppt_w"/>
                                          </p:val>
                                        </p:tav>
                                      </p:tavLst>
                                    </p:anim>
                                    <p:anim calcmode="lin" valueType="num">
                                      <p:cBhvr>
                                        <p:cTn id="14" dur="250" fill="hold"/>
                                        <p:tgtEl>
                                          <p:spTgt spid="8"/>
                                        </p:tgtEl>
                                        <p:attrNameLst>
                                          <p:attrName>ppt_h</p:attrName>
                                        </p:attrNameLst>
                                      </p:cBhvr>
                                      <p:tavLst>
                                        <p:tav tm="0">
                                          <p:val>
                                            <p:strVal val="2/3*#ppt_h"/>
                                          </p:val>
                                        </p:tav>
                                        <p:tav tm="100000">
                                          <p:val>
                                            <p:strVal val="#ppt_h"/>
                                          </p:val>
                                        </p:tav>
                                      </p:tavLst>
                                    </p:anim>
                                  </p:childTnLst>
                                </p:cTn>
                              </p:par>
                              <p:par>
                                <p:cTn id="15" presetID="42" presetClass="path" presetSubtype="0" accel="49333" decel="50667" fill="hold" grpId="1" nodeType="withEffect">
                                  <p:stCondLst>
                                    <p:cond delay="1250"/>
                                  </p:stCondLst>
                                  <p:childTnLst>
                                    <p:animMotion origin="layout" path="M -2.5E-6 -4.44444E-6 L -2.5E-6 0.07246 " pathEditMode="relative" rAng="0" ptsTypes="AA">
                                      <p:cBhvr>
                                        <p:cTn id="16" dur="500" spd="-100000" fill="hold"/>
                                        <p:tgtEl>
                                          <p:spTgt spid="8"/>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8" grpId="0" animBg="1"/>
      <p:bldP spid="8"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1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F9F8B1-D54B-1379-323D-5B96953D1000}"/>
              </a:ext>
            </a:extLst>
          </p:cNvPr>
          <p:cNvSpPr>
            <a:spLocks noGrp="1"/>
          </p:cNvSpPr>
          <p:nvPr>
            <p:ph type="pic" sz="quarter" idx="12"/>
          </p:nvPr>
        </p:nvSpPr>
        <p:spPr>
          <a:xfrm>
            <a:off x="7099725" y="1995939"/>
            <a:ext cx="6416206" cy="3610745"/>
          </a:xfrm>
          <a:custGeom>
            <a:avLst/>
            <a:gdLst>
              <a:gd name="connsiteX0" fmla="*/ 26223 w 6416206"/>
              <a:gd name="connsiteY0" fmla="*/ 123 h 3610745"/>
              <a:gd name="connsiteX1" fmla="*/ 40561 w 6416206"/>
              <a:gd name="connsiteY1" fmla="*/ 123 h 3610745"/>
              <a:gd name="connsiteX2" fmla="*/ 6377639 w 6416206"/>
              <a:gd name="connsiteY2" fmla="*/ 123 h 3610745"/>
              <a:gd name="connsiteX3" fmla="*/ 6397353 w 6416206"/>
              <a:gd name="connsiteY3" fmla="*/ 356 h 3610745"/>
              <a:gd name="connsiteX4" fmla="*/ 6416029 w 6416206"/>
              <a:gd name="connsiteY4" fmla="*/ 20071 h 3610745"/>
              <a:gd name="connsiteX5" fmla="*/ 6416136 w 6416206"/>
              <a:gd name="connsiteY5" fmla="*/ 34409 h 3610745"/>
              <a:gd name="connsiteX6" fmla="*/ 6416136 w 6416206"/>
              <a:gd name="connsiteY6" fmla="*/ 3576186 h 3610745"/>
              <a:gd name="connsiteX7" fmla="*/ 6381527 w 6416206"/>
              <a:gd name="connsiteY7" fmla="*/ 3610633 h 3610745"/>
              <a:gd name="connsiteX8" fmla="*/ 3209279 w 6416206"/>
              <a:gd name="connsiteY8" fmla="*/ 3610633 h 3610745"/>
              <a:gd name="connsiteX9" fmla="*/ 40794 w 6416206"/>
              <a:gd name="connsiteY9" fmla="*/ 3610633 h 3610745"/>
              <a:gd name="connsiteX10" fmla="*/ 21079 w 6416206"/>
              <a:gd name="connsiteY10" fmla="*/ 3610508 h 3610745"/>
              <a:gd name="connsiteX11" fmla="*/ 128 w 6416206"/>
              <a:gd name="connsiteY11" fmla="*/ 3589000 h 3610745"/>
              <a:gd name="connsiteX12" fmla="*/ 128 w 6416206"/>
              <a:gd name="connsiteY12" fmla="*/ 3576455 h 3610745"/>
              <a:gd name="connsiteX13" fmla="*/ 128 w 6416206"/>
              <a:gd name="connsiteY13" fmla="*/ 34588 h 3610745"/>
              <a:gd name="connsiteX14" fmla="*/ 128 w 6416206"/>
              <a:gd name="connsiteY14" fmla="*/ 25627 h 3610745"/>
              <a:gd name="connsiteX15" fmla="*/ 26223 w 6416206"/>
              <a:gd name="connsiteY15" fmla="*/ 123 h 361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206" h="3610745">
                <a:moveTo>
                  <a:pt x="26223" y="123"/>
                </a:moveTo>
                <a:cubicBezTo>
                  <a:pt x="31009" y="123"/>
                  <a:pt x="35794" y="123"/>
                  <a:pt x="40561" y="123"/>
                </a:cubicBezTo>
                <a:lnTo>
                  <a:pt x="6377639" y="123"/>
                </a:lnTo>
                <a:cubicBezTo>
                  <a:pt x="6384198" y="123"/>
                  <a:pt x="6390811" y="-271"/>
                  <a:pt x="6397353" y="356"/>
                </a:cubicBezTo>
                <a:cubicBezTo>
                  <a:pt x="6409773" y="1557"/>
                  <a:pt x="6415276" y="7418"/>
                  <a:pt x="6416029" y="20071"/>
                </a:cubicBezTo>
                <a:cubicBezTo>
                  <a:pt x="6416351" y="24838"/>
                  <a:pt x="6416136" y="29624"/>
                  <a:pt x="6416136" y="34409"/>
                </a:cubicBezTo>
                <a:lnTo>
                  <a:pt x="6416136" y="3576186"/>
                </a:lnTo>
                <a:cubicBezTo>
                  <a:pt x="6416136" y="3608447"/>
                  <a:pt x="6413896" y="3610633"/>
                  <a:pt x="6381527" y="3610633"/>
                </a:cubicBezTo>
                <a:lnTo>
                  <a:pt x="3209279" y="3610633"/>
                </a:lnTo>
                <a:lnTo>
                  <a:pt x="40794" y="3610633"/>
                </a:lnTo>
                <a:cubicBezTo>
                  <a:pt x="34217" y="3610633"/>
                  <a:pt x="27621" y="3610956"/>
                  <a:pt x="21079" y="3610508"/>
                </a:cubicBezTo>
                <a:cubicBezTo>
                  <a:pt x="6920" y="3609558"/>
                  <a:pt x="1078" y="3603446"/>
                  <a:pt x="128" y="3589000"/>
                </a:cubicBezTo>
                <a:cubicBezTo>
                  <a:pt x="-159" y="3584842"/>
                  <a:pt x="128" y="3580649"/>
                  <a:pt x="128" y="3576455"/>
                </a:cubicBezTo>
                <a:lnTo>
                  <a:pt x="128" y="34588"/>
                </a:lnTo>
                <a:cubicBezTo>
                  <a:pt x="128" y="31613"/>
                  <a:pt x="128" y="28620"/>
                  <a:pt x="128" y="25627"/>
                </a:cubicBezTo>
                <a:cubicBezTo>
                  <a:pt x="593" y="6145"/>
                  <a:pt x="6347" y="535"/>
                  <a:pt x="26223" y="123"/>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C3B4CCF8-EDC4-99FD-AE67-97524DA4D53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8207631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73333">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14:bounceEnd="73333">
                                          <p:cBhvr additive="base">
                                            <p:cTn id="7" dur="1500" fill="hold"/>
                                            <p:tgtEl>
                                              <p:spTgt spid="3"/>
                                            </p:tgtEl>
                                            <p:attrNameLst>
                                              <p:attrName>ppt_x</p:attrName>
                                            </p:attrNameLst>
                                          </p:cBhvr>
                                          <p:tavLst>
                                            <p:tav tm="0">
                                              <p:val>
                                                <p:strVal val="1+#ppt_w/2"/>
                                              </p:val>
                                            </p:tav>
                                            <p:tav tm="100000">
                                              <p:val>
                                                <p:strVal val="#ppt_x"/>
                                              </p:val>
                                            </p:tav>
                                          </p:tavLst>
                                        </p:anim>
                                        <p:anim calcmode="lin" valueType="num" p14:bounceEnd="73333">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1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D746BB-FBB2-F1F7-CA60-E494975290C4}"/>
              </a:ext>
            </a:extLst>
          </p:cNvPr>
          <p:cNvSpPr>
            <a:spLocks noGrp="1"/>
          </p:cNvSpPr>
          <p:nvPr>
            <p:ph type="pic" sz="quarter" idx="12"/>
          </p:nvPr>
        </p:nvSpPr>
        <p:spPr>
          <a:xfrm>
            <a:off x="3364254" y="1909349"/>
            <a:ext cx="5494754" cy="3829929"/>
          </a:xfrm>
          <a:custGeom>
            <a:avLst/>
            <a:gdLst>
              <a:gd name="connsiteX0" fmla="*/ 4958712 w 5494754"/>
              <a:gd name="connsiteY0" fmla="*/ 0 h 3829929"/>
              <a:gd name="connsiteX1" fmla="*/ 5415131 w 5494754"/>
              <a:gd name="connsiteY1" fmla="*/ 248 h 3829929"/>
              <a:gd name="connsiteX2" fmla="*/ 5446636 w 5494754"/>
              <a:gd name="connsiteY2" fmla="*/ 3619 h 3829929"/>
              <a:gd name="connsiteX3" fmla="*/ 5494292 w 5494754"/>
              <a:gd name="connsiteY3" fmla="*/ 65962 h 3829929"/>
              <a:gd name="connsiteX4" fmla="*/ 5494488 w 5494754"/>
              <a:gd name="connsiteY4" fmla="*/ 89020 h 3829929"/>
              <a:gd name="connsiteX5" fmla="*/ 5494488 w 5494754"/>
              <a:gd name="connsiteY5" fmla="*/ 1577805 h 3829929"/>
              <a:gd name="connsiteX6" fmla="*/ 5494754 w 5494754"/>
              <a:gd name="connsiteY6" fmla="*/ 2786548 h 3829929"/>
              <a:gd name="connsiteX7" fmla="*/ 5494418 w 5494754"/>
              <a:gd name="connsiteY7" fmla="*/ 3747158 h 3829929"/>
              <a:gd name="connsiteX8" fmla="*/ 5492640 w 5494754"/>
              <a:gd name="connsiteY8" fmla="*/ 3775341 h 3829929"/>
              <a:gd name="connsiteX9" fmla="*/ 5421368 w 5494754"/>
              <a:gd name="connsiteY9" fmla="*/ 3829863 h 3829929"/>
              <a:gd name="connsiteX10" fmla="*/ 4904568 w 5494754"/>
              <a:gd name="connsiteY10" fmla="*/ 3829863 h 3829929"/>
              <a:gd name="connsiteX11" fmla="*/ 2746658 w 5494754"/>
              <a:gd name="connsiteY11" fmla="*/ 3829863 h 3829929"/>
              <a:gd name="connsiteX12" fmla="*/ 2746658 w 5494754"/>
              <a:gd name="connsiteY12" fmla="*/ 3829845 h 3829929"/>
              <a:gd name="connsiteX13" fmla="*/ 82769 w 5494754"/>
              <a:gd name="connsiteY13" fmla="*/ 3829845 h 3829929"/>
              <a:gd name="connsiteX14" fmla="*/ 54570 w 5494754"/>
              <a:gd name="connsiteY14" fmla="*/ 3828071 h 3829929"/>
              <a:gd name="connsiteX15" fmla="*/ 2541 w 5494754"/>
              <a:gd name="connsiteY15" fmla="*/ 3773479 h 3829929"/>
              <a:gd name="connsiteX16" fmla="*/ 427 w 5494754"/>
              <a:gd name="connsiteY16" fmla="*/ 3741766 h 3829929"/>
              <a:gd name="connsiteX17" fmla="*/ 427 w 5494754"/>
              <a:gd name="connsiteY17" fmla="*/ 2256527 h 3829929"/>
              <a:gd name="connsiteX18" fmla="*/ 0 w 5494754"/>
              <a:gd name="connsiteY18" fmla="*/ 1044255 h 3829929"/>
              <a:gd name="connsiteX19" fmla="*/ 533 w 5494754"/>
              <a:gd name="connsiteY19" fmla="*/ 85402 h 3829929"/>
              <a:gd name="connsiteX20" fmla="*/ 2737 w 5494754"/>
              <a:gd name="connsiteY20" fmla="*/ 55462 h 3829929"/>
              <a:gd name="connsiteX21" fmla="*/ 67807 w 5494754"/>
              <a:gd name="connsiteY21" fmla="*/ 231 h 3829929"/>
              <a:gd name="connsiteX22" fmla="*/ 85577 w 5494754"/>
              <a:gd name="connsiteY22" fmla="*/ 106 h 382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94754" h="3829929">
                <a:moveTo>
                  <a:pt x="4958712" y="0"/>
                </a:moveTo>
                <a:cubicBezTo>
                  <a:pt x="5110851" y="0"/>
                  <a:pt x="5262991" y="84"/>
                  <a:pt x="5415131" y="248"/>
                </a:cubicBezTo>
                <a:cubicBezTo>
                  <a:pt x="5425668" y="248"/>
                  <a:pt x="5436720" y="567"/>
                  <a:pt x="5446636" y="3619"/>
                </a:cubicBezTo>
                <a:cubicBezTo>
                  <a:pt x="5473556" y="11901"/>
                  <a:pt x="5492694" y="37832"/>
                  <a:pt x="5494292" y="65962"/>
                </a:cubicBezTo>
                <a:cubicBezTo>
                  <a:pt x="5494737" y="73624"/>
                  <a:pt x="5494488" y="81322"/>
                  <a:pt x="5494488" y="89020"/>
                </a:cubicBezTo>
                <a:cubicBezTo>
                  <a:pt x="5494488" y="585264"/>
                  <a:pt x="5494488" y="1081525"/>
                  <a:pt x="5494488" y="1577805"/>
                </a:cubicBezTo>
                <a:cubicBezTo>
                  <a:pt x="5494488" y="1980708"/>
                  <a:pt x="5494578" y="2383622"/>
                  <a:pt x="5494754" y="2786548"/>
                </a:cubicBezTo>
                <a:cubicBezTo>
                  <a:pt x="5494754" y="3106745"/>
                  <a:pt x="5494648" y="3426960"/>
                  <a:pt x="5494418" y="3747158"/>
                </a:cubicBezTo>
                <a:cubicBezTo>
                  <a:pt x="5494418" y="3756576"/>
                  <a:pt x="5494612" y="3766259"/>
                  <a:pt x="5492640" y="3775341"/>
                </a:cubicBezTo>
                <a:cubicBezTo>
                  <a:pt x="5485124" y="3808756"/>
                  <a:pt x="5457244" y="3829845"/>
                  <a:pt x="5421368" y="3829863"/>
                </a:cubicBezTo>
                <a:cubicBezTo>
                  <a:pt x="5249096" y="3829934"/>
                  <a:pt x="5076840" y="3829934"/>
                  <a:pt x="4904568" y="3829863"/>
                </a:cubicBezTo>
                <a:lnTo>
                  <a:pt x="2746658" y="3829863"/>
                </a:lnTo>
                <a:lnTo>
                  <a:pt x="2746658" y="3829845"/>
                </a:lnTo>
                <a:cubicBezTo>
                  <a:pt x="1858695" y="3829845"/>
                  <a:pt x="970732" y="3829845"/>
                  <a:pt x="82769" y="3829845"/>
                </a:cubicBezTo>
                <a:cubicBezTo>
                  <a:pt x="73352" y="3829845"/>
                  <a:pt x="63472" y="3830519"/>
                  <a:pt x="54570" y="3828071"/>
                </a:cubicBezTo>
                <a:cubicBezTo>
                  <a:pt x="26530" y="3820462"/>
                  <a:pt x="8369" y="3802140"/>
                  <a:pt x="2541" y="3773479"/>
                </a:cubicBezTo>
                <a:cubicBezTo>
                  <a:pt x="409" y="3763191"/>
                  <a:pt x="444" y="3752354"/>
                  <a:pt x="427" y="3741766"/>
                </a:cubicBezTo>
                <a:cubicBezTo>
                  <a:pt x="338" y="3246686"/>
                  <a:pt x="338" y="2751613"/>
                  <a:pt x="427" y="2256527"/>
                </a:cubicBezTo>
                <a:cubicBezTo>
                  <a:pt x="355" y="1852442"/>
                  <a:pt x="213" y="1448351"/>
                  <a:pt x="0" y="1044255"/>
                </a:cubicBezTo>
                <a:cubicBezTo>
                  <a:pt x="0" y="724630"/>
                  <a:pt x="178" y="405014"/>
                  <a:pt x="533" y="85402"/>
                </a:cubicBezTo>
                <a:cubicBezTo>
                  <a:pt x="302" y="75375"/>
                  <a:pt x="1048" y="65349"/>
                  <a:pt x="2737" y="55462"/>
                </a:cubicBezTo>
                <a:cubicBezTo>
                  <a:pt x="8920" y="24189"/>
                  <a:pt x="35894" y="1300"/>
                  <a:pt x="67807" y="231"/>
                </a:cubicBezTo>
                <a:cubicBezTo>
                  <a:pt x="73707" y="-18"/>
                  <a:pt x="79641" y="106"/>
                  <a:pt x="85577" y="106"/>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FBD38B43-94BF-105A-2FBE-7AA5F3D27E6D}"/>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84820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2/3*#ppt_w"/>
                                          </p:val>
                                        </p:tav>
                                        <p:tav tm="100000">
                                          <p:val>
                                            <p:strVal val="#ppt_w"/>
                                          </p:val>
                                        </p:tav>
                                      </p:tavLst>
                                    </p:anim>
                                    <p:anim calcmode="lin" valueType="num">
                                      <p:cBhvr>
                                        <p:cTn id="8" dur="500" fill="hold"/>
                                        <p:tgtEl>
                                          <p:spTgt spid="9"/>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1.875E-6 1.11111E-6 L -1.875E-6 0.07245 " pathEditMode="relative" rAng="0" ptsTypes="AA">
                                      <p:cBhvr>
                                        <p:cTn id="10" dur="750" spd="-100000" fill="hold"/>
                                        <p:tgtEl>
                                          <p:spTgt spid="9"/>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1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BBEBD8-4E89-7B3C-04FE-B41DCF117DAD}"/>
              </a:ext>
            </a:extLst>
          </p:cNvPr>
          <p:cNvSpPr>
            <a:spLocks noGrp="1"/>
          </p:cNvSpPr>
          <p:nvPr>
            <p:ph type="pic" sz="quarter" idx="12"/>
          </p:nvPr>
        </p:nvSpPr>
        <p:spPr>
          <a:xfrm>
            <a:off x="7390473" y="1312564"/>
            <a:ext cx="3168932" cy="4546778"/>
          </a:xfrm>
          <a:custGeom>
            <a:avLst/>
            <a:gdLst>
              <a:gd name="connsiteX0" fmla="*/ 77824 w 3485535"/>
              <a:gd name="connsiteY0" fmla="*/ 52 h 5001039"/>
              <a:gd name="connsiteX1" fmla="*/ 3412268 w 3485535"/>
              <a:gd name="connsiteY1" fmla="*/ 52 h 5001039"/>
              <a:gd name="connsiteX2" fmla="*/ 3485428 w 3485535"/>
              <a:gd name="connsiteY2" fmla="*/ 73731 h 5001039"/>
              <a:gd name="connsiteX3" fmla="*/ 3485428 w 3485535"/>
              <a:gd name="connsiteY3" fmla="*/ 310206 h 5001039"/>
              <a:gd name="connsiteX4" fmla="*/ 3485428 w 3485535"/>
              <a:gd name="connsiteY4" fmla="*/ 4918973 h 5001039"/>
              <a:gd name="connsiteX5" fmla="*/ 3482941 w 3485535"/>
              <a:gd name="connsiteY5" fmla="*/ 4951581 h 5001039"/>
              <a:gd name="connsiteX6" fmla="*/ 3430817 w 3485535"/>
              <a:gd name="connsiteY6" fmla="*/ 4999940 h 5001039"/>
              <a:gd name="connsiteX7" fmla="*/ 3406638 w 3485535"/>
              <a:gd name="connsiteY7" fmla="*/ 5001011 h 5001039"/>
              <a:gd name="connsiteX8" fmla="*/ 80794 w 3485535"/>
              <a:gd name="connsiteY8" fmla="*/ 5001011 h 5001039"/>
              <a:gd name="connsiteX9" fmla="*/ 65250 w 3485535"/>
              <a:gd name="connsiteY9" fmla="*/ 5001011 h 5001039"/>
              <a:gd name="connsiteX10" fmla="*/ 276 w 3485535"/>
              <a:gd name="connsiteY10" fmla="*/ 4935174 h 5001039"/>
              <a:gd name="connsiteX11" fmla="*/ 276 w 3485535"/>
              <a:gd name="connsiteY11" fmla="*/ 4869544 h 5001039"/>
              <a:gd name="connsiteX12" fmla="*/ 173 w 3485535"/>
              <a:gd name="connsiteY12" fmla="*/ 2499374 h 5001039"/>
              <a:gd name="connsiteX13" fmla="*/ 173 w 3485535"/>
              <a:gd name="connsiteY13" fmla="*/ 79327 h 5001039"/>
              <a:gd name="connsiteX14" fmla="*/ 2246 w 3485535"/>
              <a:gd name="connsiteY14" fmla="*/ 50173 h 5001039"/>
              <a:gd name="connsiteX15" fmla="*/ 53644 w 3485535"/>
              <a:gd name="connsiteY15" fmla="*/ 1227 h 5001039"/>
              <a:gd name="connsiteX16" fmla="*/ 77824 w 3485535"/>
              <a:gd name="connsiteY16" fmla="*/ 52 h 50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5535" h="5001039">
                <a:moveTo>
                  <a:pt x="77824" y="52"/>
                </a:moveTo>
                <a:lnTo>
                  <a:pt x="3412268" y="52"/>
                </a:lnTo>
                <a:cubicBezTo>
                  <a:pt x="3460627" y="295"/>
                  <a:pt x="3485325" y="24888"/>
                  <a:pt x="3485428" y="73731"/>
                </a:cubicBezTo>
                <a:cubicBezTo>
                  <a:pt x="3485669" y="152556"/>
                  <a:pt x="3485428" y="231381"/>
                  <a:pt x="3485428" y="310206"/>
                </a:cubicBezTo>
                <a:cubicBezTo>
                  <a:pt x="3485428" y="1846472"/>
                  <a:pt x="3485428" y="3382728"/>
                  <a:pt x="3485428" y="4918973"/>
                </a:cubicBezTo>
                <a:cubicBezTo>
                  <a:pt x="3485604" y="4929889"/>
                  <a:pt x="3484772" y="4940804"/>
                  <a:pt x="3482941" y="4951581"/>
                </a:cubicBezTo>
                <a:cubicBezTo>
                  <a:pt x="3477857" y="4977280"/>
                  <a:pt x="3456824" y="4996797"/>
                  <a:pt x="3430817" y="4999940"/>
                </a:cubicBezTo>
                <a:cubicBezTo>
                  <a:pt x="3422786" y="5000770"/>
                  <a:pt x="3414710" y="5001150"/>
                  <a:pt x="3406638" y="5001011"/>
                </a:cubicBezTo>
                <a:cubicBezTo>
                  <a:pt x="2298022" y="5001011"/>
                  <a:pt x="1189409" y="5001011"/>
                  <a:pt x="80794" y="5001011"/>
                </a:cubicBezTo>
                <a:cubicBezTo>
                  <a:pt x="75612" y="5001011"/>
                  <a:pt x="70431" y="5001011"/>
                  <a:pt x="65250" y="5001011"/>
                </a:cubicBezTo>
                <a:cubicBezTo>
                  <a:pt x="25595" y="4999076"/>
                  <a:pt x="1451" y="4974897"/>
                  <a:pt x="276" y="4935174"/>
                </a:cubicBezTo>
                <a:cubicBezTo>
                  <a:pt x="-345" y="4913309"/>
                  <a:pt x="276" y="4891444"/>
                  <a:pt x="276" y="4869544"/>
                </a:cubicBezTo>
                <a:lnTo>
                  <a:pt x="173" y="2499374"/>
                </a:lnTo>
                <a:cubicBezTo>
                  <a:pt x="173" y="1692680"/>
                  <a:pt x="173" y="885997"/>
                  <a:pt x="173" y="79327"/>
                </a:cubicBezTo>
                <a:cubicBezTo>
                  <a:pt x="-57" y="69565"/>
                  <a:pt x="637" y="59803"/>
                  <a:pt x="2246" y="50173"/>
                </a:cubicBezTo>
                <a:cubicBezTo>
                  <a:pt x="6785" y="24350"/>
                  <a:pt x="27628" y="4498"/>
                  <a:pt x="53644" y="1227"/>
                </a:cubicBezTo>
                <a:cubicBezTo>
                  <a:pt x="61664" y="243"/>
                  <a:pt x="69746" y="-151"/>
                  <a:pt x="77824" y="52"/>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1242B78A-11DA-7D69-6C60-055CA4E6E676}"/>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7372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2/3*#ppt_w"/>
                                          </p:val>
                                        </p:tav>
                                        <p:tav tm="100000">
                                          <p:val>
                                            <p:strVal val="#ppt_w"/>
                                          </p:val>
                                        </p:tav>
                                      </p:tavLst>
                                    </p:anim>
                                    <p:anim calcmode="lin" valueType="num">
                                      <p:cBhvr>
                                        <p:cTn id="8" dur="500" fill="hold"/>
                                        <p:tgtEl>
                                          <p:spTgt spid="8"/>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2.5E-6 -4.44444E-6 L -2.5E-6 0.07246 " pathEditMode="relative" rAng="0" ptsTypes="AA">
                                      <p:cBhvr>
                                        <p:cTn id="10" dur="750" spd="-100000" fill="hold"/>
                                        <p:tgtEl>
                                          <p:spTgt spid="8"/>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Page 2">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F2B2F1A-8B93-DE8D-A0DA-98B7C2CC8140}"/>
              </a:ext>
            </a:extLst>
          </p:cNvPr>
          <p:cNvSpPr>
            <a:spLocks noGrp="1"/>
          </p:cNvSpPr>
          <p:nvPr>
            <p:ph type="pic" sz="quarter" idx="15"/>
          </p:nvPr>
        </p:nvSpPr>
        <p:spPr>
          <a:xfrm>
            <a:off x="6593840" y="1740667"/>
            <a:ext cx="4791860" cy="3975347"/>
          </a:xfrm>
          <a:prstGeom prst="rect">
            <a:avLst/>
          </a:prstGeom>
          <a:no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4">
            <a:extLst>
              <a:ext uri="{FF2B5EF4-FFF2-40B4-BE49-F238E27FC236}">
                <a16:creationId xmlns:a16="http://schemas.microsoft.com/office/drawing/2014/main" id="{12CECCA0-D00D-E04D-E486-7FB07DB25D35}"/>
              </a:ext>
            </a:extLst>
          </p:cNvPr>
          <p:cNvSpPr>
            <a:spLocks noGrp="1"/>
          </p:cNvSpPr>
          <p:nvPr>
            <p:ph type="pic" sz="quarter" idx="16"/>
          </p:nvPr>
        </p:nvSpPr>
        <p:spPr>
          <a:xfrm>
            <a:off x="5168900" y="447779"/>
            <a:ext cx="1854200" cy="1122109"/>
          </a:xfrm>
        </p:spPr>
        <p:txBody>
          <a:bodyPr anchor="ctr"/>
          <a:lstStyle>
            <a:lvl1pPr algn="ctr">
              <a:defRPr sz="1400"/>
            </a:lvl1pPr>
          </a:lstStyle>
          <a:p>
            <a:endParaRPr lang="en-US"/>
          </a:p>
        </p:txBody>
      </p:sp>
      <p:pic>
        <p:nvPicPr>
          <p:cNvPr id="4" name="Picture 3">
            <a:extLst>
              <a:ext uri="{FF2B5EF4-FFF2-40B4-BE49-F238E27FC236}">
                <a16:creationId xmlns:a16="http://schemas.microsoft.com/office/drawing/2014/main" id="{7861D413-452F-BDA3-35CD-2D7C10E532E4}"/>
              </a:ext>
            </a:extLst>
          </p:cNvPr>
          <p:cNvPicPr>
            <a:picLocks noChangeAspect="1"/>
          </p:cNvPicPr>
          <p:nvPr userDrawn="1"/>
        </p:nvPicPr>
        <p:blipFill>
          <a:blip r:embed="rId2"/>
          <a:stretch>
            <a:fillRect/>
          </a:stretch>
        </p:blipFill>
        <p:spPr>
          <a:xfrm>
            <a:off x="0" y="0"/>
            <a:ext cx="12192000" cy="277000"/>
          </a:xfrm>
          <a:prstGeom prst="rect">
            <a:avLst/>
          </a:prstGeom>
        </p:spPr>
      </p:pic>
    </p:spTree>
    <p:extLst>
      <p:ext uri="{BB962C8B-B14F-4D97-AF65-F5344CB8AC3E}">
        <p14:creationId xmlns:p14="http://schemas.microsoft.com/office/powerpoint/2010/main" val="138554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0"/>
                                  </p:stCondLst>
                                  <p:childTnLst>
                                    <p:animScale>
                                      <p:cBhvr>
                                        <p:cTn id="9"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D059F25-F79D-1A91-C094-F20B6E7BBC6C}"/>
              </a:ext>
            </a:extLst>
          </p:cNvPr>
          <p:cNvSpPr>
            <a:spLocks noGrp="1"/>
          </p:cNvSpPr>
          <p:nvPr>
            <p:ph type="pic" sz="quarter" idx="12"/>
          </p:nvPr>
        </p:nvSpPr>
        <p:spPr>
          <a:xfrm>
            <a:off x="6176488" y="2737033"/>
            <a:ext cx="4985512" cy="3120801"/>
          </a:xfrm>
          <a:custGeom>
            <a:avLst/>
            <a:gdLst>
              <a:gd name="connsiteX0" fmla="*/ 0 w 4985512"/>
              <a:gd name="connsiteY0" fmla="*/ 0 h 3120801"/>
              <a:gd name="connsiteX1" fmla="*/ 4985512 w 4985512"/>
              <a:gd name="connsiteY1" fmla="*/ 0 h 3120801"/>
              <a:gd name="connsiteX2" fmla="*/ 4985512 w 4985512"/>
              <a:gd name="connsiteY2" fmla="*/ 3120801 h 3120801"/>
              <a:gd name="connsiteX3" fmla="*/ 0 w 4985512"/>
              <a:gd name="connsiteY3" fmla="*/ 3120801 h 3120801"/>
            </a:gdLst>
            <a:ahLst/>
            <a:cxnLst>
              <a:cxn ang="0">
                <a:pos x="connsiteX0" y="connsiteY0"/>
              </a:cxn>
              <a:cxn ang="0">
                <a:pos x="connsiteX1" y="connsiteY1"/>
              </a:cxn>
              <a:cxn ang="0">
                <a:pos x="connsiteX2" y="connsiteY2"/>
              </a:cxn>
              <a:cxn ang="0">
                <a:pos x="connsiteX3" y="connsiteY3"/>
              </a:cxn>
            </a:cxnLst>
            <a:rect l="l" t="t" r="r" b="b"/>
            <a:pathLst>
              <a:path w="4985512" h="3120801">
                <a:moveTo>
                  <a:pt x="0" y="0"/>
                </a:moveTo>
                <a:lnTo>
                  <a:pt x="4985512" y="0"/>
                </a:lnTo>
                <a:lnTo>
                  <a:pt x="4985512" y="3120801"/>
                </a:lnTo>
                <a:lnTo>
                  <a:pt x="0" y="3120801"/>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240DCC38-F8AF-B2B6-54C8-45B9A32A03A2}"/>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5138881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73333">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14:bounceEnd="73333">
                                          <p:cBhvr additive="base">
                                            <p:cTn id="7" dur="1500" fill="hold"/>
                                            <p:tgtEl>
                                              <p:spTgt spid="11"/>
                                            </p:tgtEl>
                                            <p:attrNameLst>
                                              <p:attrName>ppt_x</p:attrName>
                                            </p:attrNameLst>
                                          </p:cBhvr>
                                          <p:tavLst>
                                            <p:tav tm="0">
                                              <p:val>
                                                <p:strVal val="1+#ppt_w/2"/>
                                              </p:val>
                                            </p:tav>
                                            <p:tav tm="100000">
                                              <p:val>
                                                <p:strVal val="#ppt_x"/>
                                              </p:val>
                                            </p:tav>
                                          </p:tavLst>
                                        </p:anim>
                                        <p:anim calcmode="lin" valueType="num" p14:bounceEnd="73333">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14">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D4021612-5750-3BE2-99AA-9E660AAFB63E}"/>
              </a:ext>
            </a:extLst>
          </p:cNvPr>
          <p:cNvSpPr>
            <a:spLocks noGrp="1"/>
          </p:cNvSpPr>
          <p:nvPr>
            <p:ph type="pic" sz="quarter" idx="15"/>
          </p:nvPr>
        </p:nvSpPr>
        <p:spPr>
          <a:xfrm>
            <a:off x="1933578" y="3595523"/>
            <a:ext cx="3271838" cy="212424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9" name="Picture Placeholder 9">
            <a:extLst>
              <a:ext uri="{FF2B5EF4-FFF2-40B4-BE49-F238E27FC236}">
                <a16:creationId xmlns:a16="http://schemas.microsoft.com/office/drawing/2014/main" id="{2E333B5B-43F1-BD89-6A9B-512754277C0E}"/>
              </a:ext>
            </a:extLst>
          </p:cNvPr>
          <p:cNvSpPr>
            <a:spLocks noGrp="1"/>
          </p:cNvSpPr>
          <p:nvPr>
            <p:ph type="pic" sz="quarter" idx="16"/>
          </p:nvPr>
        </p:nvSpPr>
        <p:spPr>
          <a:xfrm>
            <a:off x="6992097" y="3595523"/>
            <a:ext cx="3271838" cy="2124241"/>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Picture Placeholder 9">
            <a:extLst>
              <a:ext uri="{FF2B5EF4-FFF2-40B4-BE49-F238E27FC236}">
                <a16:creationId xmlns:a16="http://schemas.microsoft.com/office/drawing/2014/main" id="{A9702770-48D3-2099-8F11-EEE7B234D7D2}"/>
              </a:ext>
            </a:extLst>
          </p:cNvPr>
          <p:cNvSpPr>
            <a:spLocks noGrp="1"/>
          </p:cNvSpPr>
          <p:nvPr>
            <p:ph type="pic" sz="quarter" idx="14"/>
          </p:nvPr>
        </p:nvSpPr>
        <p:spPr>
          <a:xfrm>
            <a:off x="3808397" y="3001965"/>
            <a:ext cx="4575206" cy="2986787"/>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 name="Title 5">
            <a:extLst>
              <a:ext uri="{FF2B5EF4-FFF2-40B4-BE49-F238E27FC236}">
                <a16:creationId xmlns:a16="http://schemas.microsoft.com/office/drawing/2014/main" id="{3EFDF137-4BAB-A200-E255-D924BA6D19DC}"/>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8433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2/3*#ppt_w"/>
                                          </p:val>
                                        </p:tav>
                                        <p:tav tm="100000">
                                          <p:val>
                                            <p:strVal val="#ppt_w"/>
                                          </p:val>
                                        </p:tav>
                                      </p:tavLst>
                                    </p:anim>
                                    <p:anim calcmode="lin" valueType="num">
                                      <p:cBhvr>
                                        <p:cTn id="8" dur="500" fill="hold"/>
                                        <p:tgtEl>
                                          <p:spTgt spid="5"/>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500"/>
                                  </p:stCondLst>
                                  <p:childTnLst>
                                    <p:animMotion origin="layout" path="M -2.5E-6 -4.44444E-6 L -2.5E-6 0.07246 " pathEditMode="relative" rAng="0" ptsTypes="AA">
                                      <p:cBhvr>
                                        <p:cTn id="10" dur="750" spd="-100000" fill="hold"/>
                                        <p:tgtEl>
                                          <p:spTgt spid="5"/>
                                        </p:tgtEl>
                                        <p:attrNameLst>
                                          <p:attrName>ppt_x</p:attrName>
                                          <p:attrName>ppt_y</p:attrName>
                                        </p:attrNameLst>
                                      </p:cBhvr>
                                      <p:rCtr x="0" y="3611"/>
                                    </p:animMotion>
                                  </p:childTnLst>
                                </p:cTn>
                              </p:par>
                              <p:par>
                                <p:cTn id="11" presetID="23" presetClass="entr" presetSubtype="272" fill="hold" grpId="0" nodeType="withEffect">
                                  <p:stCondLst>
                                    <p:cond delay="7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2/3*#ppt_w"/>
                                          </p:val>
                                        </p:tav>
                                        <p:tav tm="100000">
                                          <p:val>
                                            <p:strVal val="#ppt_w"/>
                                          </p:val>
                                        </p:tav>
                                      </p:tavLst>
                                    </p:anim>
                                    <p:anim calcmode="lin" valueType="num">
                                      <p:cBhvr>
                                        <p:cTn id="14" dur="500" fill="hold"/>
                                        <p:tgtEl>
                                          <p:spTgt spid="8"/>
                                        </p:tgtEl>
                                        <p:attrNameLst>
                                          <p:attrName>ppt_h</p:attrName>
                                        </p:attrNameLst>
                                      </p:cBhvr>
                                      <p:tavLst>
                                        <p:tav tm="0">
                                          <p:val>
                                            <p:strVal val="2/3*#ppt_h"/>
                                          </p:val>
                                        </p:tav>
                                        <p:tav tm="100000">
                                          <p:val>
                                            <p:strVal val="#ppt_h"/>
                                          </p:val>
                                        </p:tav>
                                      </p:tavLst>
                                    </p:anim>
                                  </p:childTnLst>
                                </p:cTn>
                              </p:par>
                              <p:par>
                                <p:cTn id="15" presetID="42" presetClass="path" presetSubtype="0" accel="49333" decel="50667" fill="hold" grpId="1" nodeType="withEffect">
                                  <p:stCondLst>
                                    <p:cond delay="750"/>
                                  </p:stCondLst>
                                  <p:childTnLst>
                                    <p:animMotion origin="layout" path="M -2.5E-6 -4.44444E-6 L -2.5E-6 0.07246 " pathEditMode="relative" rAng="0" ptsTypes="AA">
                                      <p:cBhvr>
                                        <p:cTn id="16" dur="750" spd="-100000" fill="hold"/>
                                        <p:tgtEl>
                                          <p:spTgt spid="8"/>
                                        </p:tgtEl>
                                        <p:attrNameLst>
                                          <p:attrName>ppt_x</p:attrName>
                                          <p:attrName>ppt_y</p:attrName>
                                        </p:attrNameLst>
                                      </p:cBhvr>
                                      <p:rCtr x="0" y="3611"/>
                                    </p:animMotion>
                                  </p:childTnLst>
                                </p:cTn>
                              </p:par>
                              <p:par>
                                <p:cTn id="17" presetID="23" presetClass="entr" presetSubtype="272"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2/3*#ppt_w"/>
                                          </p:val>
                                        </p:tav>
                                        <p:tav tm="100000">
                                          <p:val>
                                            <p:strVal val="#ppt_w"/>
                                          </p:val>
                                        </p:tav>
                                      </p:tavLst>
                                    </p:anim>
                                    <p:anim calcmode="lin" valueType="num">
                                      <p:cBhvr>
                                        <p:cTn id="20" dur="500" fill="hold"/>
                                        <p:tgtEl>
                                          <p:spTgt spid="9"/>
                                        </p:tgtEl>
                                        <p:attrNameLst>
                                          <p:attrName>ppt_h</p:attrName>
                                        </p:attrNameLst>
                                      </p:cBhvr>
                                      <p:tavLst>
                                        <p:tav tm="0">
                                          <p:val>
                                            <p:strVal val="2/3*#ppt_h"/>
                                          </p:val>
                                        </p:tav>
                                        <p:tav tm="100000">
                                          <p:val>
                                            <p:strVal val="#ppt_h"/>
                                          </p:val>
                                        </p:tav>
                                      </p:tavLst>
                                    </p:anim>
                                  </p:childTnLst>
                                </p:cTn>
                              </p:par>
                              <p:par>
                                <p:cTn id="21" presetID="42" presetClass="path" presetSubtype="0" accel="49333" decel="50667" fill="hold" grpId="1" nodeType="withEffect">
                                  <p:stCondLst>
                                    <p:cond delay="1000"/>
                                  </p:stCondLst>
                                  <p:childTnLst>
                                    <p:animMotion origin="layout" path="M -2.5E-6 -4.44444E-6 L -2.5E-6 0.07246 " pathEditMode="relative" rAng="0" ptsTypes="AA">
                                      <p:cBhvr>
                                        <p:cTn id="22" dur="750" spd="-100000" fill="hold"/>
                                        <p:tgtEl>
                                          <p:spTgt spid="9"/>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5" grpId="0" animBg="1"/>
      <p:bldP spid="5" grpId="1"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15">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A408FE70-7706-924B-2C2B-05C184423727}"/>
              </a:ext>
            </a:extLst>
          </p:cNvPr>
          <p:cNvSpPr>
            <a:spLocks noGrp="1"/>
          </p:cNvSpPr>
          <p:nvPr>
            <p:ph type="pic" sz="quarter" idx="14"/>
          </p:nvPr>
        </p:nvSpPr>
        <p:spPr>
          <a:xfrm>
            <a:off x="6815757" y="1265250"/>
            <a:ext cx="3585543" cy="2262175"/>
          </a:xfrm>
          <a:custGeom>
            <a:avLst/>
            <a:gdLst>
              <a:gd name="connsiteX0" fmla="*/ 172022 w 5853684"/>
              <a:gd name="connsiteY0" fmla="*/ 0 h 3840861"/>
              <a:gd name="connsiteX1" fmla="*/ 5682234 w 5853684"/>
              <a:gd name="connsiteY1" fmla="*/ 0 h 3840861"/>
              <a:gd name="connsiteX2" fmla="*/ 5853684 w 5853684"/>
              <a:gd name="connsiteY2" fmla="*/ 171450 h 3840861"/>
              <a:gd name="connsiteX3" fmla="*/ 5853684 w 5853684"/>
              <a:gd name="connsiteY3" fmla="*/ 3840861 h 3840861"/>
              <a:gd name="connsiteX4" fmla="*/ 0 w 5853684"/>
              <a:gd name="connsiteY4" fmla="*/ 3840861 h 3840861"/>
              <a:gd name="connsiteX5" fmla="*/ 0 w 5853684"/>
              <a:gd name="connsiteY5" fmla="*/ 170783 h 3840861"/>
              <a:gd name="connsiteX6" fmla="*/ 172022 w 5853684"/>
              <a:gd name="connsiteY6" fmla="*/ 0 h 3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3684" h="3840861">
                <a:moveTo>
                  <a:pt x="172022" y="0"/>
                </a:moveTo>
                <a:lnTo>
                  <a:pt x="5682234" y="0"/>
                </a:lnTo>
                <a:cubicBezTo>
                  <a:pt x="5808917" y="0"/>
                  <a:pt x="5853684" y="44863"/>
                  <a:pt x="5853684" y="171450"/>
                </a:cubicBezTo>
                <a:lnTo>
                  <a:pt x="5853684" y="3840861"/>
                </a:lnTo>
                <a:lnTo>
                  <a:pt x="0" y="3840861"/>
                </a:lnTo>
                <a:lnTo>
                  <a:pt x="0" y="170783"/>
                </a:lnTo>
                <a:cubicBezTo>
                  <a:pt x="0" y="44863"/>
                  <a:pt x="45149" y="0"/>
                  <a:pt x="172022"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4" name="Title 5">
            <a:extLst>
              <a:ext uri="{FF2B5EF4-FFF2-40B4-BE49-F238E27FC236}">
                <a16:creationId xmlns:a16="http://schemas.microsoft.com/office/drawing/2014/main" id="{C6E1E45E-D38B-DEA6-B8BA-DD181C932E28}"/>
              </a:ext>
            </a:extLst>
          </p:cNvPr>
          <p:cNvSpPr>
            <a:spLocks noGrp="1"/>
          </p:cNvSpPr>
          <p:nvPr>
            <p:ph type="title"/>
          </p:nvPr>
        </p:nvSpPr>
        <p:spPr>
          <a:xfrm>
            <a:off x="561975" y="304306"/>
            <a:ext cx="9152697" cy="590739"/>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34607946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3333">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14:bounceEnd="73333">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73333">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ets talk">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7E9CE89-2D08-E47C-682E-8A067E1CA229}"/>
              </a:ext>
            </a:extLst>
          </p:cNvPr>
          <p:cNvSpPr>
            <a:spLocks noGrp="1"/>
          </p:cNvSpPr>
          <p:nvPr>
            <p:ph type="pic" sz="quarter" idx="14"/>
          </p:nvPr>
        </p:nvSpPr>
        <p:spPr>
          <a:xfrm>
            <a:off x="609600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71528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5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F08E89-E03A-325B-25A6-DB62B0631E59}"/>
              </a:ext>
            </a:extLst>
          </p:cNvPr>
          <p:cNvSpPr/>
          <p:nvPr userDrawn="1"/>
        </p:nvSpPr>
        <p:spPr>
          <a:xfrm>
            <a:off x="0" y="5854148"/>
            <a:ext cx="12192000" cy="1003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5">
            <a:extLst>
              <a:ext uri="{FF2B5EF4-FFF2-40B4-BE49-F238E27FC236}">
                <a16:creationId xmlns:a16="http://schemas.microsoft.com/office/drawing/2014/main" id="{D75FDCE5-6D2A-712B-7F17-6CB11845A4A5}"/>
              </a:ext>
            </a:extLst>
          </p:cNvPr>
          <p:cNvSpPr>
            <a:spLocks noGrp="1"/>
          </p:cNvSpPr>
          <p:nvPr>
            <p:ph type="title"/>
          </p:nvPr>
        </p:nvSpPr>
        <p:spPr>
          <a:xfrm>
            <a:off x="184288" y="0"/>
            <a:ext cx="11725137" cy="441916"/>
          </a:xfrm>
        </p:spPr>
        <p:txBody>
          <a:bodyPr wrap="square" anchor="t">
            <a:spAutoFit/>
          </a:bodyPr>
          <a:lstStyle>
            <a:lvl1pPr>
              <a:defRPr sz="2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099336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28824" y="2514600"/>
            <a:ext cx="9152698" cy="2032351"/>
          </a:xfrm>
        </p:spPr>
        <p:txBody>
          <a:bodyPr/>
          <a:lstStyle>
            <a:lvl1pPr marL="228600" indent="-228600">
              <a:buFont typeface="Wingdings" panose="05000000000000000000" pitchFamily="2" charset="2"/>
              <a:buChar char="§"/>
              <a:defRPr/>
            </a:lvl1pPr>
            <a:lvl2pPr marL="685800" indent="-228600">
              <a:buFont typeface="Courier New" panose="02070309020205020404" pitchFamily="49" charset="0"/>
              <a:buChar char="o"/>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0022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ain Page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88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age 4">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DC969DC-FE27-C8B3-D5A5-DA76711AEF15}"/>
              </a:ext>
            </a:extLst>
          </p:cNvPr>
          <p:cNvSpPr>
            <a:spLocks noGrp="1"/>
          </p:cNvSpPr>
          <p:nvPr>
            <p:ph type="title"/>
          </p:nvPr>
        </p:nvSpPr>
        <p:spPr>
          <a:xfrm>
            <a:off x="6868886" y="206474"/>
            <a:ext cx="5076876" cy="441916"/>
          </a:xfrm>
        </p:spPr>
        <p:txBody>
          <a:bodyPr wrap="square">
            <a:spAutoFit/>
          </a:bodyPr>
          <a:lstStyle>
            <a:lvl1pPr algn="r">
              <a:defRPr sz="2000"/>
            </a:lvl1pPr>
          </a:lstStyle>
          <a:p>
            <a:r>
              <a:rPr lang="en-US" dirty="0"/>
              <a:t>Click to edit Master title style</a:t>
            </a:r>
          </a:p>
        </p:txBody>
      </p:sp>
    </p:spTree>
    <p:extLst>
      <p:ext uri="{BB962C8B-B14F-4D97-AF65-F5344CB8AC3E}">
        <p14:creationId xmlns:p14="http://schemas.microsoft.com/office/powerpoint/2010/main" val="390503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Page 5">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F553B99-2AC9-DC02-9B6F-694B5D2926E7}"/>
              </a:ext>
            </a:extLst>
          </p:cNvPr>
          <p:cNvSpPr>
            <a:spLocks noGrp="1"/>
          </p:cNvSpPr>
          <p:nvPr>
            <p:ph type="pic" sz="quarter" idx="13"/>
          </p:nvPr>
        </p:nvSpPr>
        <p:spPr>
          <a:xfrm>
            <a:off x="6324602" y="1533524"/>
            <a:ext cx="3881436" cy="3790935"/>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28223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42" presetClass="path" presetSubtype="0" accel="49333" decel="50667" fill="hold" grpId="1" nodeType="withEffect">
                                  <p:stCondLst>
                                    <p:cond delay="500"/>
                                  </p:stCondLst>
                                  <p:childTnLst>
                                    <p:animMotion origin="layout" path="M 0 1.11111E-6 L 0 0.19699 " pathEditMode="relative" rAng="0" ptsTypes="AA">
                                      <p:cBhvr>
                                        <p:cTn id="9" dur="1000" spd="-100000" fill="hold"/>
                                        <p:tgtEl>
                                          <p:spTgt spid="3"/>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Pictur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CFA20C2D-AD9D-4149-BEF0-3905782D8B48}"/>
              </a:ext>
            </a:extLst>
          </p:cNvPr>
          <p:cNvSpPr>
            <a:spLocks noGrp="1"/>
          </p:cNvSpPr>
          <p:nvPr>
            <p:ph type="pic" sz="quarter" idx="12"/>
          </p:nvPr>
        </p:nvSpPr>
        <p:spPr>
          <a:xfrm>
            <a:off x="0" y="-12493"/>
            <a:ext cx="12192000" cy="687049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0795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0000"/>
            <a:alpha val="5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28824" y="946702"/>
            <a:ext cx="9152697" cy="637097"/>
          </a:xfrm>
          <a:prstGeom prst="rect">
            <a:avLst/>
          </a:prstGeom>
          <a:effectLst/>
        </p:spPr>
        <p:txBody>
          <a:bodyPr vert="horz" lIns="0" tIns="192024" rIns="0" bIns="0" rtlCol="0" anchor="t" anchorCtr="0">
            <a:spAutoFit/>
          </a:bodyPr>
          <a:lstStyle/>
          <a:p>
            <a:r>
              <a:rPr lang="en-US" dirty="0"/>
              <a:t>Your title here</a:t>
            </a:r>
          </a:p>
        </p:txBody>
      </p:sp>
      <p:sp>
        <p:nvSpPr>
          <p:cNvPr id="3" name="Текст 2"/>
          <p:cNvSpPr>
            <a:spLocks noGrp="1"/>
          </p:cNvSpPr>
          <p:nvPr>
            <p:ph type="body" idx="1"/>
          </p:nvPr>
        </p:nvSpPr>
        <p:spPr>
          <a:xfrm>
            <a:off x="2028824" y="2514600"/>
            <a:ext cx="9152698" cy="2511970"/>
          </a:xfrm>
          <a:prstGeom prst="rect">
            <a:avLst/>
          </a:prstGeom>
        </p:spPr>
        <p:txBody>
          <a:bodyPr vert="horz" lIns="0" tIns="0" rIns="0" bIns="0" rtlCol="0">
            <a:spAutoFit/>
          </a:bodyPr>
          <a:lstStyle/>
          <a:p>
            <a:pPr lvl="0"/>
            <a:r>
              <a:rPr lang="en-US" dirty="0"/>
              <a:t>Write here subtitle</a:t>
            </a:r>
          </a:p>
          <a:p>
            <a:pPr lvl="1"/>
            <a:r>
              <a:rPr lang="en-US" dirty="0"/>
              <a:t>Write here subtitle</a:t>
            </a:r>
          </a:p>
          <a:p>
            <a:pPr lvl="1"/>
            <a:r>
              <a:rPr lang="en-US" dirty="0"/>
              <a:t>Write here subtitle</a:t>
            </a:r>
          </a:p>
          <a:p>
            <a:pPr lvl="2"/>
            <a:r>
              <a:rPr lang="en-US" dirty="0"/>
              <a:t>Write here text</a:t>
            </a:r>
          </a:p>
          <a:p>
            <a:pPr lvl="3"/>
            <a:r>
              <a:rPr lang="en-US" dirty="0"/>
              <a:t>Write here text</a:t>
            </a:r>
          </a:p>
          <a:p>
            <a:pPr lvl="4"/>
            <a:r>
              <a:rPr lang="en-US" dirty="0"/>
              <a:t>Write here text </a:t>
            </a:r>
          </a:p>
        </p:txBody>
      </p:sp>
      <p:sp>
        <p:nvSpPr>
          <p:cNvPr id="26" name="Slide Number Placeholder 24"/>
          <p:cNvSpPr txBox="1">
            <a:spLocks/>
          </p:cNvSpPr>
          <p:nvPr userDrawn="1"/>
        </p:nvSpPr>
        <p:spPr>
          <a:xfrm>
            <a:off x="11161674"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000" b="1" i="0" smtClean="0">
                <a:solidFill>
                  <a:schemeClr val="tx1"/>
                </a:solidFill>
                <a:latin typeface="Open Sans Semibold" charset="0"/>
                <a:ea typeface="Open Sans Semibold" charset="0"/>
                <a:cs typeface="Open Sans Semibold" charset="0"/>
              </a:rPr>
              <a:pPr algn="ctr"/>
              <a:t>‹#›</a:t>
            </a:fld>
            <a:endParaRPr lang="en-US" sz="800" b="1" i="0" dirty="0">
              <a:solidFill>
                <a:schemeClr val="tx1"/>
              </a:solidFill>
              <a:latin typeface="Open Sans Semibold" charset="0"/>
              <a:ea typeface="Open Sans Semibold" charset="0"/>
              <a:cs typeface="Open Sans Semibold" charset="0"/>
            </a:endParaRPr>
          </a:p>
        </p:txBody>
      </p:sp>
      <p:sp>
        <p:nvSpPr>
          <p:cNvPr id="4" name="TextBox 3">
            <a:extLst>
              <a:ext uri="{FF2B5EF4-FFF2-40B4-BE49-F238E27FC236}">
                <a16:creationId xmlns:a16="http://schemas.microsoft.com/office/drawing/2014/main" id="{BB382702-B48F-19A7-03CF-63692B19190C}"/>
              </a:ext>
            </a:extLst>
          </p:cNvPr>
          <p:cNvSpPr txBox="1"/>
          <p:nvPr userDrawn="1"/>
        </p:nvSpPr>
        <p:spPr>
          <a:xfrm>
            <a:off x="230762" y="6400800"/>
            <a:ext cx="1406154" cy="246221"/>
          </a:xfrm>
          <a:prstGeom prst="rect">
            <a:avLst/>
          </a:prstGeom>
          <a:solidFill>
            <a:schemeClr val="accent1"/>
          </a:solidFill>
        </p:spPr>
        <p:txBody>
          <a:bodyPr wrap="none" rtlCol="0">
            <a:spAutoFit/>
          </a:bodyPr>
          <a:lstStyle/>
          <a:p>
            <a:r>
              <a:rPr lang="en-US" sz="1000" dirty="0">
                <a:solidFill>
                  <a:schemeClr val="bg1"/>
                </a:solidFill>
                <a:latin typeface="Calisto MT" panose="02040603050505030304" pitchFamily="18" charset="77"/>
                <a:ea typeface="Baskerville" panose="02020502070401020303" pitchFamily="18" charset="0"/>
              </a:rPr>
              <a:t>BRAND INSTITUTE</a:t>
            </a:r>
          </a:p>
        </p:txBody>
      </p:sp>
      <p:cxnSp>
        <p:nvCxnSpPr>
          <p:cNvPr id="5" name="Straight Connector 4">
            <a:extLst>
              <a:ext uri="{FF2B5EF4-FFF2-40B4-BE49-F238E27FC236}">
                <a16:creationId xmlns:a16="http://schemas.microsoft.com/office/drawing/2014/main" id="{513261E9-84FA-65A3-B392-4321024D1CED}"/>
              </a:ext>
            </a:extLst>
          </p:cNvPr>
          <p:cNvCxnSpPr>
            <a:cxnSpLocks/>
          </p:cNvCxnSpPr>
          <p:nvPr userDrawn="1"/>
        </p:nvCxnSpPr>
        <p:spPr>
          <a:xfrm>
            <a:off x="1769165" y="6515100"/>
            <a:ext cx="943731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33" r:id="rId1"/>
    <p:sldLayoutId id="2147484091" r:id="rId2"/>
    <p:sldLayoutId id="2147484199" r:id="rId3"/>
    <p:sldLayoutId id="2147484198" r:id="rId4"/>
    <p:sldLayoutId id="2147484193" r:id="rId5"/>
    <p:sldLayoutId id="2147484076" r:id="rId6"/>
    <p:sldLayoutId id="2147484128" r:id="rId7"/>
    <p:sldLayoutId id="2147484183" r:id="rId8"/>
    <p:sldLayoutId id="2147484123" r:id="rId9"/>
    <p:sldLayoutId id="2147484103" r:id="rId10"/>
    <p:sldLayoutId id="2147484145" r:id="rId11"/>
    <p:sldLayoutId id="2147484140" r:id="rId12"/>
    <p:sldLayoutId id="2147484146" r:id="rId13"/>
    <p:sldLayoutId id="2147484141" r:id="rId14"/>
    <p:sldLayoutId id="2147484147" r:id="rId15"/>
    <p:sldLayoutId id="2147484109" r:id="rId16"/>
    <p:sldLayoutId id="2147484106" r:id="rId17"/>
    <p:sldLayoutId id="2147484142" r:id="rId18"/>
    <p:sldLayoutId id="2147484143" r:id="rId19"/>
    <p:sldLayoutId id="2147484148" r:id="rId20"/>
    <p:sldLayoutId id="2147484100" r:id="rId21"/>
    <p:sldLayoutId id="2147484149" r:id="rId22"/>
    <p:sldLayoutId id="2147484107" r:id="rId23"/>
    <p:sldLayoutId id="2147484108" r:id="rId24"/>
    <p:sldLayoutId id="2147484155" r:id="rId25"/>
    <p:sldLayoutId id="2147484151" r:id="rId26"/>
    <p:sldLayoutId id="2147484153" r:id="rId27"/>
    <p:sldLayoutId id="2147484157" r:id="rId28"/>
    <p:sldLayoutId id="2147484110" r:id="rId29"/>
    <p:sldLayoutId id="2147484158" r:id="rId30"/>
    <p:sldLayoutId id="2147484159" r:id="rId31"/>
    <p:sldLayoutId id="2147484160" r:id="rId32"/>
    <p:sldLayoutId id="2147484161" r:id="rId33"/>
    <p:sldLayoutId id="2147484162" r:id="rId34"/>
    <p:sldLayoutId id="2147484163" r:id="rId35"/>
    <p:sldLayoutId id="2147484165" r:id="rId36"/>
    <p:sldLayoutId id="2147484144" r:id="rId37"/>
    <p:sldLayoutId id="2147484176" r:id="rId38"/>
    <p:sldLayoutId id="2147484118" r:id="rId39"/>
    <p:sldLayoutId id="2147484166" r:id="rId40"/>
    <p:sldLayoutId id="2147484119" r:id="rId41"/>
    <p:sldLayoutId id="2147484167" r:id="rId42"/>
    <p:sldLayoutId id="2147484168" r:id="rId43"/>
    <p:sldLayoutId id="2147484175" r:id="rId44"/>
    <p:sldLayoutId id="2147484178" r:id="rId45"/>
    <p:sldLayoutId id="2147484182" r:id="rId46"/>
    <p:sldLayoutId id="2147484132" r:id="rId47"/>
    <p:sldLayoutId id="2147484131" r:id="rId48"/>
    <p:sldLayoutId id="2147484135" r:id="rId49"/>
    <p:sldLayoutId id="2147484134" r:id="rId50"/>
    <p:sldLayoutId id="2147484186" r:id="rId51"/>
    <p:sldLayoutId id="2147484187" r:id="rId52"/>
    <p:sldLayoutId id="2147484192" r:id="rId53"/>
    <p:sldLayoutId id="2147484196" r:id="rId54"/>
    <p:sldLayoutId id="2147484197" r:id="rId5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dt="0"/>
  <p:txStyles>
    <p:title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p:titleStyle>
    <p:bodyStyle>
      <a:lvl1pPr marL="0" indent="0" algn="l" defTabSz="914318"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14" orient="horz" pos="346">
          <p15:clr>
            <a:srgbClr val="F26B43"/>
          </p15:clr>
        </p15:guide>
        <p15:guide id="27" orient="horz" pos="3952">
          <p15:clr>
            <a:srgbClr val="F26B43"/>
          </p15:clr>
        </p15:guide>
        <p15:guide id="28" pos="642">
          <p15:clr>
            <a:srgbClr val="F26B43"/>
          </p15:clr>
        </p15:guide>
        <p15:guide id="29" pos="7038">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51" orient="horz" pos="70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D60CDA2-CD8A-E0A6-E695-7DAACB4B22C2}"/>
            </a:ext>
          </a:extLst>
        </p:cNvPr>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960C171-DCF8-D718-40E6-F7DE45B81C9B}"/>
              </a:ext>
            </a:extLst>
          </p:cNvPr>
          <p:cNvSpPr>
            <a:spLocks noGrp="1"/>
          </p:cNvSpPr>
          <p:nvPr>
            <p:ph type="pic" sz="quarter" idx="16"/>
          </p:nvPr>
        </p:nvSpPr>
        <p:spPr/>
        <p:txBody>
          <a:bodyPr/>
          <a:lstStyle/>
          <a:p>
            <a:endParaRPr lang="en-US"/>
          </a:p>
        </p:txBody>
      </p:sp>
      <p:grpSp>
        <p:nvGrpSpPr>
          <p:cNvPr id="9" name="Group 8">
            <a:extLst>
              <a:ext uri="{FF2B5EF4-FFF2-40B4-BE49-F238E27FC236}">
                <a16:creationId xmlns:a16="http://schemas.microsoft.com/office/drawing/2014/main" id="{8A75AA47-B345-AFC8-0E81-A80D9DB0C79C}"/>
              </a:ext>
            </a:extLst>
          </p:cNvPr>
          <p:cNvGrpSpPr>
            <a:grpSpLocks/>
          </p:cNvGrpSpPr>
          <p:nvPr/>
        </p:nvGrpSpPr>
        <p:grpSpPr bwMode="auto">
          <a:xfrm>
            <a:off x="949997" y="5371148"/>
            <a:ext cx="5149849" cy="371475"/>
            <a:chOff x="2930526" y="5965372"/>
            <a:chExt cx="5149444" cy="371249"/>
          </a:xfrm>
        </p:grpSpPr>
        <p:sp>
          <p:nvSpPr>
            <p:cNvPr id="10" name="Text Box 8">
              <a:extLst>
                <a:ext uri="{FF2B5EF4-FFF2-40B4-BE49-F238E27FC236}">
                  <a16:creationId xmlns:a16="http://schemas.microsoft.com/office/drawing/2014/main" id="{445D9AE7-CC47-648D-47BF-9769602F7578}"/>
                </a:ext>
              </a:extLst>
            </p:cNvPr>
            <p:cNvSpPr txBox="1">
              <a:spLocks noChangeArrowheads="1"/>
            </p:cNvSpPr>
            <p:nvPr/>
          </p:nvSpPr>
          <p:spPr bwMode="auto">
            <a:xfrm>
              <a:off x="3348152" y="6067627"/>
              <a:ext cx="4731818" cy="2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50000"/>
                </a:spcBef>
                <a:buClrTx/>
                <a:buFontTx/>
                <a:buNone/>
              </a:pPr>
              <a:r>
                <a:rPr lang="en-US" altLang="en-US" sz="900" dirty="0">
                  <a:solidFill>
                    <a:schemeClr val="tx1"/>
                  </a:solidFill>
                  <a:latin typeface="+mn-lt"/>
                </a:rPr>
                <a:t>Note:  This Presentation Is Not Appropriate For Submission To </a:t>
              </a:r>
              <a:r>
                <a:rPr lang="en-US" altLang="en-US" sz="900" i="1" dirty="0">
                  <a:solidFill>
                    <a:schemeClr val="tx1"/>
                  </a:solidFill>
                  <a:latin typeface="+mn-lt"/>
                </a:rPr>
                <a:t>Any</a:t>
              </a:r>
              <a:r>
                <a:rPr lang="en-US" altLang="en-US" sz="900" dirty="0">
                  <a:solidFill>
                    <a:schemeClr val="tx1"/>
                  </a:solidFill>
                  <a:latin typeface="+mn-lt"/>
                </a:rPr>
                <a:t> Regulatory Agency.</a:t>
              </a:r>
            </a:p>
          </p:txBody>
        </p:sp>
        <p:pic>
          <p:nvPicPr>
            <p:cNvPr id="11" name="Picture 10" descr="alert.png">
              <a:extLst>
                <a:ext uri="{FF2B5EF4-FFF2-40B4-BE49-F238E27FC236}">
                  <a16:creationId xmlns:a16="http://schemas.microsoft.com/office/drawing/2014/main" id="{5C394088-D3B1-CB3C-9688-5545BB2F32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014303" y="5987606"/>
              <a:ext cx="31499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A4227ED-CF2D-6A37-5D41-B1703D75262B}"/>
                </a:ext>
              </a:extLst>
            </p:cNvPr>
            <p:cNvSpPr/>
            <p:nvPr/>
          </p:nvSpPr>
          <p:spPr bwMode="auto">
            <a:xfrm>
              <a:off x="2930526" y="5965372"/>
              <a:ext cx="5149443" cy="371249"/>
            </a:xfrm>
            <a:prstGeom prst="rect">
              <a:avLst/>
            </a:prstGeom>
            <a:noFill/>
            <a:ln>
              <a:solidFill>
                <a:srgbClr val="008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grpSp>
      <p:pic>
        <p:nvPicPr>
          <p:cNvPr id="24" name="Picture 23">
            <a:extLst>
              <a:ext uri="{FF2B5EF4-FFF2-40B4-BE49-F238E27FC236}">
                <a16:creationId xmlns:a16="http://schemas.microsoft.com/office/drawing/2014/main" id="{45082DC1-B70A-56C8-3E06-4255ACF009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63329" y="510911"/>
            <a:ext cx="1829866" cy="958850"/>
          </a:xfrm>
          <a:prstGeom prst="rect">
            <a:avLst/>
          </a:prstGeom>
        </p:spPr>
      </p:pic>
      <p:pic>
        <p:nvPicPr>
          <p:cNvPr id="26" name="Picture 25" descr="A blue and black sign with white text&#10;&#10;Description automatically generated">
            <a:extLst>
              <a:ext uri="{FF2B5EF4-FFF2-40B4-BE49-F238E27FC236}">
                <a16:creationId xmlns:a16="http://schemas.microsoft.com/office/drawing/2014/main" id="{4D151031-0C6E-FE29-F804-BDDFE1B4FC5B}"/>
              </a:ext>
            </a:extLst>
          </p:cNvPr>
          <p:cNvPicPr>
            <a:picLocks noChangeAspect="1"/>
          </p:cNvPicPr>
          <p:nvPr/>
        </p:nvPicPr>
        <p:blipFill>
          <a:blip r:embed="rId4"/>
          <a:stretch>
            <a:fillRect/>
          </a:stretch>
        </p:blipFill>
        <p:spPr>
          <a:xfrm>
            <a:off x="398805" y="565967"/>
            <a:ext cx="1576299" cy="1145566"/>
          </a:xfrm>
          <a:prstGeom prst="rect">
            <a:avLst/>
          </a:prstGeom>
        </p:spPr>
      </p:pic>
      <p:sp>
        <p:nvSpPr>
          <p:cNvPr id="16" name="Title 1">
            <a:extLst>
              <a:ext uri="{FF2B5EF4-FFF2-40B4-BE49-F238E27FC236}">
                <a16:creationId xmlns:a16="http://schemas.microsoft.com/office/drawing/2014/main" id="{F89FF711-0367-24AC-4799-E82BDB333DFB}"/>
              </a:ext>
            </a:extLst>
          </p:cNvPr>
          <p:cNvSpPr txBox="1">
            <a:spLocks/>
          </p:cNvSpPr>
          <p:nvPr/>
        </p:nvSpPr>
        <p:spPr>
          <a:xfrm>
            <a:off x="543910" y="2789525"/>
            <a:ext cx="6747642" cy="538802"/>
          </a:xfrm>
          <a:prstGeom prst="rect">
            <a:avLst/>
          </a:prstGeom>
          <a:effectLst/>
        </p:spPr>
        <p:txBody>
          <a:bodyPr wrap="square">
            <a:spAutoFit/>
          </a:bodyPr>
          <a:lstStyle>
            <a:lvl1pPr algn="ctr" defTabSz="914318" rtl="0" eaLnBrk="1" latinLnBrk="0" hangingPunct="1">
              <a:lnSpc>
                <a:spcPct val="80000"/>
              </a:lnSpc>
              <a:spcBef>
                <a:spcPct val="0"/>
              </a:spcBef>
              <a:buNone/>
              <a:defRPr sz="7600" b="1" i="0" kern="1200" spc="-100" baseline="0">
                <a:solidFill>
                  <a:schemeClr val="tx1"/>
                </a:solidFill>
                <a:latin typeface="Montserrat Black" charset="0"/>
                <a:ea typeface="Montserrat Black" charset="0"/>
                <a:cs typeface="Montserrat Black" charset="0"/>
              </a:defRPr>
            </a:lvl1pPr>
          </a:lstStyle>
          <a:p>
            <a:r>
              <a:rPr lang="en-US" sz="3600" dirty="0">
                <a:solidFill>
                  <a:srgbClr val="FF0000"/>
                </a:solidFill>
                <a:latin typeface="Montserrat" panose="00000500000000000000" pitchFamily="50" charset="0"/>
              </a:rPr>
              <a:t>PROJECT </a:t>
            </a:r>
            <a:r>
              <a:rPr lang="en-US" sz="3600" dirty="0">
                <a:solidFill>
                  <a:schemeClr val="accent1">
                    <a:lumMod val="50000"/>
                  </a:schemeClr>
                </a:solidFill>
                <a:latin typeface="Montserrat" panose="00000500000000000000" pitchFamily="50" charset="0"/>
              </a:rPr>
              <a:t>&lt;&lt;</a:t>
            </a:r>
            <a:r>
              <a:rPr lang="en-US" sz="3600" dirty="0" err="1">
                <a:solidFill>
                  <a:schemeClr val="accent1">
                    <a:lumMod val="50000"/>
                  </a:schemeClr>
                </a:solidFill>
                <a:latin typeface="Montserrat" panose="00000500000000000000" pitchFamily="50" charset="0"/>
              </a:rPr>
              <a:t>ProjectName</a:t>
            </a:r>
            <a:r>
              <a:rPr lang="en-US" sz="3600" dirty="0">
                <a:solidFill>
                  <a:schemeClr val="accent1">
                    <a:lumMod val="50000"/>
                  </a:schemeClr>
                </a:solidFill>
                <a:latin typeface="Montserrat" panose="00000500000000000000" pitchFamily="50" charset="0"/>
              </a:rPr>
              <a:t>&gt;&gt;</a:t>
            </a:r>
            <a:endParaRPr lang="en-US" sz="3600" dirty="0">
              <a:solidFill>
                <a:srgbClr val="FF0000"/>
              </a:solidFill>
              <a:latin typeface="Montserrat" panose="00000500000000000000" pitchFamily="50" charset="0"/>
            </a:endParaRPr>
          </a:p>
        </p:txBody>
      </p:sp>
      <p:sp>
        <p:nvSpPr>
          <p:cNvPr id="19" name="TextBox 18">
            <a:extLst>
              <a:ext uri="{FF2B5EF4-FFF2-40B4-BE49-F238E27FC236}">
                <a16:creationId xmlns:a16="http://schemas.microsoft.com/office/drawing/2014/main" id="{757D7AA7-6AEF-1E04-D8DF-7F6444A5CB61}"/>
              </a:ext>
            </a:extLst>
          </p:cNvPr>
          <p:cNvSpPr txBox="1"/>
          <p:nvPr/>
        </p:nvSpPr>
        <p:spPr>
          <a:xfrm>
            <a:off x="1078064" y="3291943"/>
            <a:ext cx="4791860" cy="329120"/>
          </a:xfrm>
          <a:prstGeom prst="rect">
            <a:avLst/>
          </a:prstGeom>
          <a:noFill/>
        </p:spPr>
        <p:txBody>
          <a:bodyPr wrap="square" lIns="0" tIns="36000" rIns="0" bIns="36000" rtlCol="0">
            <a:spAutoFit/>
          </a:bodyPr>
          <a:lstStyle/>
          <a:p>
            <a:pPr algn="ctr">
              <a:lnSpc>
                <a:spcPct val="130000"/>
              </a:lnSpc>
              <a:spcBef>
                <a:spcPts val="1000"/>
              </a:spcBef>
            </a:pPr>
            <a:r>
              <a:rPr lang="en-US" sz="1400" b="1" spc="300" dirty="0"/>
              <a:t>SAFETY &amp; COMMUNICATION RESULTS</a:t>
            </a:r>
          </a:p>
        </p:txBody>
      </p:sp>
      <p:sp>
        <p:nvSpPr>
          <p:cNvPr id="20" name="TextBox 19">
            <a:extLst>
              <a:ext uri="{FF2B5EF4-FFF2-40B4-BE49-F238E27FC236}">
                <a16:creationId xmlns:a16="http://schemas.microsoft.com/office/drawing/2014/main" id="{1C81F7D0-179E-CF9D-9E3A-85446DB2B334}"/>
              </a:ext>
            </a:extLst>
          </p:cNvPr>
          <p:cNvSpPr txBox="1"/>
          <p:nvPr/>
        </p:nvSpPr>
        <p:spPr>
          <a:xfrm>
            <a:off x="2242520" y="3818701"/>
            <a:ext cx="2564803" cy="226591"/>
          </a:xfrm>
          <a:prstGeom prst="rect">
            <a:avLst/>
          </a:prstGeom>
          <a:noFill/>
        </p:spPr>
        <p:txBody>
          <a:bodyPr wrap="square" lIns="0" tIns="36000" rIns="216000" bIns="36000" rtlCol="0">
            <a:spAutoFit/>
          </a:bodyPr>
          <a:lstStyle/>
          <a:p>
            <a:pPr algn="ctr">
              <a:spcBef>
                <a:spcPts val="600"/>
              </a:spcBef>
            </a:pPr>
            <a:r>
              <a:rPr lang="en-US" sz="1000" b="1" spc="200" dirty="0"/>
              <a:t>&lt;&lt;Month&gt;&gt; xx</a:t>
            </a:r>
            <a:r>
              <a:rPr lang="en-US" sz="1000" b="1" spc="200"/>
              <a:t>, &lt;&lt;Year&gt;&gt;</a:t>
            </a:r>
            <a:endParaRPr lang="en-US" sz="1000" b="1" spc="200" dirty="0"/>
          </a:p>
        </p:txBody>
      </p:sp>
      <p:pic>
        <p:nvPicPr>
          <p:cNvPr id="22" name="Picture 21">
            <a:extLst>
              <a:ext uri="{FF2B5EF4-FFF2-40B4-BE49-F238E27FC236}">
                <a16:creationId xmlns:a16="http://schemas.microsoft.com/office/drawing/2014/main" id="{629511BE-9287-B8A4-94F9-303157E00C82}"/>
              </a:ext>
            </a:extLst>
          </p:cNvPr>
          <p:cNvPicPr>
            <a:picLocks noChangeAspect="1"/>
          </p:cNvPicPr>
          <p:nvPr/>
        </p:nvPicPr>
        <p:blipFill>
          <a:blip r:embed="rId5"/>
          <a:stretch>
            <a:fillRect/>
          </a:stretch>
        </p:blipFill>
        <p:spPr>
          <a:xfrm>
            <a:off x="0" y="0"/>
            <a:ext cx="12192000" cy="277000"/>
          </a:xfrm>
          <a:prstGeom prst="rect">
            <a:avLst/>
          </a:prstGeom>
        </p:spPr>
      </p:pic>
      <p:sp>
        <p:nvSpPr>
          <p:cNvPr id="6" name="TextBox 5">
            <a:extLst>
              <a:ext uri="{FF2B5EF4-FFF2-40B4-BE49-F238E27FC236}">
                <a16:creationId xmlns:a16="http://schemas.microsoft.com/office/drawing/2014/main" id="{D061A1D7-77FD-0AB7-A0F7-E96C8FA698D1}"/>
              </a:ext>
            </a:extLst>
          </p:cNvPr>
          <p:cNvSpPr txBox="1"/>
          <p:nvPr/>
        </p:nvSpPr>
        <p:spPr>
          <a:xfrm>
            <a:off x="1050966" y="6112567"/>
            <a:ext cx="10090068" cy="276999"/>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mn-ea"/>
                <a:cs typeface="Calibri" panose="020F0502020204030204" pitchFamily="34" charset="0"/>
              </a:rPr>
              <a:t>BASEL     BOSTON     CHARLOTTE     CHICAGO     DALLAS     FRANKFURT     LONDON     LOS ANGELES     MIAMI     MONTRÉAL     MUMBAI</a:t>
            </a:r>
            <a:endParaRPr kumimoji="0" lang="en-US" sz="1200" i="0" u="none" strike="noStrike" kern="1200" cap="none" spc="0" normalizeH="0" baseline="0" noProof="0" dirty="0">
              <a:ln>
                <a:noFill/>
              </a:ln>
              <a:effectLst/>
              <a:uLnTx/>
              <a:uFillTx/>
              <a:ea typeface="+mn-ea"/>
              <a:cs typeface="Calibri" panose="020F0502020204030204" pitchFamily="34" charset="0"/>
            </a:endParaRPr>
          </a:p>
        </p:txBody>
      </p:sp>
      <p:sp>
        <p:nvSpPr>
          <p:cNvPr id="7" name="TextBox 6">
            <a:extLst>
              <a:ext uri="{FF2B5EF4-FFF2-40B4-BE49-F238E27FC236}">
                <a16:creationId xmlns:a16="http://schemas.microsoft.com/office/drawing/2014/main" id="{5A1DD0AD-C635-6A5C-5CD6-92269D27F1D9}"/>
              </a:ext>
            </a:extLst>
          </p:cNvPr>
          <p:cNvSpPr txBox="1"/>
          <p:nvPr/>
        </p:nvSpPr>
        <p:spPr>
          <a:xfrm>
            <a:off x="1524000" y="6497468"/>
            <a:ext cx="9144000" cy="276999"/>
          </a:xfrm>
          <a:prstGeom prst="rect">
            <a:avLst/>
          </a:prstGeom>
          <a:noFill/>
        </p:spPr>
        <p:txBody>
          <a:bodyPr wrap="square" rtlCol="0">
            <a:spAutoFit/>
          </a:bodyPr>
          <a:lstStyle/>
          <a:p>
            <a:pPr lvl="0" algn="ctr" defTabSz="713232">
              <a:defRPr/>
            </a:pPr>
            <a:r>
              <a:rPr lang="en-US" sz="1200" dirty="0">
                <a:cs typeface="Calibri" panose="020F0502020204030204" pitchFamily="34" charset="0"/>
              </a:rPr>
              <a:t>NEW YORK     OTTAWA     </a:t>
            </a:r>
            <a:r>
              <a:rPr kumimoji="0" lang="en-US" sz="1200" i="0" u="none" strike="noStrike" kern="1200" cap="none" spc="0" normalizeH="0" baseline="0" noProof="0" dirty="0">
                <a:ln>
                  <a:noFill/>
                </a:ln>
                <a:effectLst/>
                <a:uLnTx/>
                <a:uFillTx/>
                <a:ea typeface="+mn-ea"/>
                <a:cs typeface="Calibri" panose="020F0502020204030204" pitchFamily="34" charset="0"/>
              </a:rPr>
              <a:t>ROCKVILLE     SAN FRANCISCO     SAN JUAN     SÃO PAULO     SEOUL     TOKYO     TORONTO</a:t>
            </a:r>
          </a:p>
        </p:txBody>
      </p:sp>
      <p:pic>
        <p:nvPicPr>
          <p:cNvPr id="2" name="Picture Placeholder 5" descr="A graph on a computer&#10;&#10;Description automatically generated">
            <a:extLst>
              <a:ext uri="{FF2B5EF4-FFF2-40B4-BE49-F238E27FC236}">
                <a16:creationId xmlns:a16="http://schemas.microsoft.com/office/drawing/2014/main" id="{5A88B6DF-5362-15A3-6F3E-D799AD5F11AB}"/>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0072" t="1700" r="-1" b="-529"/>
          <a:stretch/>
        </p:blipFill>
        <p:spPr>
          <a:xfrm>
            <a:off x="6593840" y="1740667"/>
            <a:ext cx="4791860" cy="3975347"/>
          </a:xfrm>
        </p:spPr>
      </p:pic>
    </p:spTree>
    <p:extLst>
      <p:ext uri="{BB962C8B-B14F-4D97-AF65-F5344CB8AC3E}">
        <p14:creationId xmlns:p14="http://schemas.microsoft.com/office/powerpoint/2010/main" val="1469783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p:cTn id="7" dur="250" fill="hold"/>
                                        <p:tgtEl>
                                          <p:spTgt spid="20"/>
                                        </p:tgtEl>
                                        <p:attrNameLst>
                                          <p:attrName>ppt_w</p:attrName>
                                        </p:attrNameLst>
                                      </p:cBhvr>
                                      <p:tavLst>
                                        <p:tav tm="0">
                                          <p:val>
                                            <p:strVal val="2/3*#ppt_w"/>
                                          </p:val>
                                        </p:tav>
                                        <p:tav tm="100000">
                                          <p:val>
                                            <p:strVal val="#ppt_w"/>
                                          </p:val>
                                        </p:tav>
                                      </p:tavLst>
                                    </p:anim>
                                    <p:anim calcmode="lin" valueType="num">
                                      <p:cBhvr>
                                        <p:cTn id="8" dur="250" fill="hold"/>
                                        <p:tgtEl>
                                          <p:spTgt spid="20"/>
                                        </p:tgtEl>
                                        <p:attrNameLst>
                                          <p:attrName>ppt_h</p:attrName>
                                        </p:attrNameLst>
                                      </p:cBhvr>
                                      <p:tavLst>
                                        <p:tav tm="0">
                                          <p:val>
                                            <p:strVal val="2/3*#ppt_h"/>
                                          </p:val>
                                        </p:tav>
                                        <p:tav tm="100000">
                                          <p:val>
                                            <p:strVal val="#ppt_h"/>
                                          </p:val>
                                        </p:tav>
                                      </p:tavLst>
                                    </p:anim>
                                  </p:childTnLst>
                                </p:cTn>
                              </p:par>
                              <p:par>
                                <p:cTn id="9" presetID="42" presetClass="path" presetSubtype="0" accel="49333" decel="50667" fill="hold" grpId="1" nodeType="withEffect">
                                  <p:stCondLst>
                                    <p:cond delay="1000"/>
                                  </p:stCondLst>
                                  <p:childTnLst>
                                    <p:animMotion origin="layout" path="M -2.5E-6 1.85185E-6 L -0.06797 0.00092 " pathEditMode="relative" rAng="0" ptsTypes="AA">
                                      <p:cBhvr>
                                        <p:cTn id="10" dur="500" spd="-100000" fill="hold"/>
                                        <p:tgtEl>
                                          <p:spTgt spid="20"/>
                                        </p:tgtEl>
                                        <p:attrNameLst>
                                          <p:attrName>ppt_x</p:attrName>
                                          <p:attrName>ppt_y</p:attrName>
                                        </p:attrNameLst>
                                      </p:cBhvr>
                                      <p:rCtr x="-339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98AB65-8A8B-CFB7-34BB-A39774E2F38C}"/>
              </a:ext>
            </a:extLst>
          </p:cNvPr>
          <p:cNvSpPr txBox="1"/>
          <p:nvPr/>
        </p:nvSpPr>
        <p:spPr>
          <a:xfrm>
            <a:off x="292963" y="648307"/>
            <a:ext cx="2938509" cy="1220551"/>
          </a:xfrm>
          <a:prstGeom prst="rect">
            <a:avLst/>
          </a:prstGeom>
          <a:effectLst/>
        </p:spPr>
        <p:txBody>
          <a:bodyPr vert="horz" wrap="square" lIns="0" tIns="192024" rIns="0" bIns="0" rtlCol="0" anchor="t" anchorCtr="0">
            <a:noAutofit/>
          </a:bodyPr>
          <a:lstStyle/>
          <a:p>
            <a:pPr algn="l"/>
            <a:endParaRPr lang="en-US" sz="4400" dirty="0">
              <a:latin typeface="Mathilde" panose="03050500000000020004" pitchFamily="66" charset="0"/>
            </a:endParaRPr>
          </a:p>
        </p:txBody>
      </p:sp>
      <p:graphicFrame>
        <p:nvGraphicFramePr>
          <p:cNvPr id="5" name="Table 4">
            <a:extLst>
              <a:ext uri="{FF2B5EF4-FFF2-40B4-BE49-F238E27FC236}">
                <a16:creationId xmlns:a16="http://schemas.microsoft.com/office/drawing/2014/main" id="{8C48208D-E0AD-07E7-F609-5BF5D8FB0C48}"/>
              </a:ext>
            </a:extLst>
          </p:cNvPr>
          <p:cNvGraphicFramePr>
            <a:graphicFrameLocks noGrp="1"/>
          </p:cNvGraphicFramePr>
          <p:nvPr>
            <p:extLst>
              <p:ext uri="{D42A27DB-BD31-4B8C-83A1-F6EECF244321}">
                <p14:modId xmlns:p14="http://schemas.microsoft.com/office/powerpoint/2010/main" val="190751850"/>
              </p:ext>
            </p:extLst>
          </p:nvPr>
        </p:nvGraphicFramePr>
        <p:xfrm>
          <a:off x="1766659" y="757967"/>
          <a:ext cx="8655730" cy="4610982"/>
        </p:xfrm>
        <a:graphic>
          <a:graphicData uri="http://schemas.openxmlformats.org/drawingml/2006/table">
            <a:tbl>
              <a:tblPr/>
              <a:tblGrid>
                <a:gridCol w="2811452">
                  <a:extLst>
                    <a:ext uri="{9D8B030D-6E8A-4147-A177-3AD203B41FA5}">
                      <a16:colId xmlns:a16="http://schemas.microsoft.com/office/drawing/2014/main" val="1195084840"/>
                    </a:ext>
                  </a:extLst>
                </a:gridCol>
                <a:gridCol w="2922139">
                  <a:extLst>
                    <a:ext uri="{9D8B030D-6E8A-4147-A177-3AD203B41FA5}">
                      <a16:colId xmlns:a16="http://schemas.microsoft.com/office/drawing/2014/main" val="3626429567"/>
                    </a:ext>
                  </a:extLst>
                </a:gridCol>
                <a:gridCol w="2922139">
                  <a:extLst>
                    <a:ext uri="{9D8B030D-6E8A-4147-A177-3AD203B41FA5}">
                      <a16:colId xmlns:a16="http://schemas.microsoft.com/office/drawing/2014/main" val="3631405147"/>
                    </a:ext>
                  </a:extLst>
                </a:gridCol>
              </a:tblGrid>
              <a:tr h="376167">
                <a:tc>
                  <a:txBody>
                    <a:bodyPr/>
                    <a:lstStyle/>
                    <a:p>
                      <a:pPr algn="ctr" rtl="0" fontAlgn="b"/>
                      <a:r>
                        <a:rPr lang="en-US" sz="1200" b="1" i="0" u="none" strike="noStrike" dirty="0">
                          <a:solidFill>
                            <a:srgbClr val="FFFFFF"/>
                          </a:solidFill>
                          <a:effectLst/>
                          <a:latin typeface="+mn-lt"/>
                        </a:rPr>
                        <a:t>Test Name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Respondent</a:t>
                      </a:r>
                    </a:p>
                    <a:p>
                      <a:pPr algn="ctr" rtl="0" fontAlgn="b"/>
                      <a:r>
                        <a:rPr lang="en-US" sz="1200" b="1" i="0" u="none" strike="noStrike" dirty="0">
                          <a:solidFill>
                            <a:srgbClr val="FFFFFF"/>
                          </a:solidFill>
                          <a:effectLst/>
                          <a:latin typeface="+mn-lt"/>
                        </a:rPr>
                        <a:t>Type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Interpretations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N/A</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79068008"/>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N/A</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036965074"/>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N/A</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71564038"/>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N/A</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N/A</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dirty="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bl>
          </a:graphicData>
        </a:graphic>
      </p:graphicFrame>
      <p:sp>
        <p:nvSpPr>
          <p:cNvPr id="9" name="Title 2">
            <a:extLst>
              <a:ext uri="{FF2B5EF4-FFF2-40B4-BE49-F238E27FC236}">
                <a16:creationId xmlns:a16="http://schemas.microsoft.com/office/drawing/2014/main" id="{DA3FEA82-1B87-0DA3-0E38-2141C615FC1A}"/>
              </a:ext>
            </a:extLst>
          </p:cNvPr>
          <p:cNvSpPr>
            <a:spLocks noGrp="1"/>
          </p:cNvSpPr>
          <p:nvPr>
            <p:ph type="title"/>
          </p:nvPr>
        </p:nvSpPr>
        <p:spPr>
          <a:xfrm>
            <a:off x="184288" y="0"/>
            <a:ext cx="11725137" cy="441916"/>
          </a:xfrm>
        </p:spPr>
        <p:txBody>
          <a:bodyPr/>
          <a:lstStyle/>
          <a:p>
            <a:r>
              <a:rPr lang="en-US" sz="2000" dirty="0"/>
              <a:t>Written Order Interpretation</a:t>
            </a:r>
          </a:p>
        </p:txBody>
      </p:sp>
      <p:sp>
        <p:nvSpPr>
          <p:cNvPr id="3" name="Rectangle 1230">
            <a:extLst>
              <a:ext uri="{FF2B5EF4-FFF2-40B4-BE49-F238E27FC236}">
                <a16:creationId xmlns:a16="http://schemas.microsoft.com/office/drawing/2014/main" id="{84362DF1-8F11-87DD-DE18-B93192D218A9}"/>
              </a:ext>
            </a:extLst>
          </p:cNvPr>
          <p:cNvSpPr>
            <a:spLocks noChangeArrowheads="1"/>
          </p:cNvSpPr>
          <p:nvPr/>
        </p:nvSpPr>
        <p:spPr bwMode="auto">
          <a:xfrm>
            <a:off x="9363828" y="5884144"/>
            <a:ext cx="2647660" cy="38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altLang="en-US" sz="1200" i="1" dirty="0">
                <a:solidFill>
                  <a:schemeClr val="tx1"/>
                </a:solidFill>
                <a:latin typeface="+mn-lt"/>
              </a:rPr>
              <a:t>n = XX</a:t>
            </a:r>
          </a:p>
          <a:p>
            <a:pPr algn="ctr" eaLnBrk="1" hangingPunct="1">
              <a:spcBef>
                <a:spcPct val="0"/>
              </a:spcBef>
              <a:buClrTx/>
              <a:buNone/>
            </a:pPr>
            <a:r>
              <a:rPr lang="en-US" altLang="en-US" sz="1200" i="1" dirty="0">
                <a:solidFill>
                  <a:schemeClr val="tx1"/>
                </a:solidFill>
                <a:latin typeface="+mn-lt"/>
              </a:rPr>
              <a:t>(Physicians/Pharmacists)</a:t>
            </a:r>
          </a:p>
        </p:txBody>
      </p:sp>
    </p:spTree>
    <p:extLst>
      <p:ext uri="{BB962C8B-B14F-4D97-AF65-F5344CB8AC3E}">
        <p14:creationId xmlns:p14="http://schemas.microsoft.com/office/powerpoint/2010/main" val="1032819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t>Sound-Alike/Look-Alike Similarity - Names Identified per Test Name</a:t>
            </a:r>
            <a:endParaRPr lang="en-US" dirty="0">
              <a:latin typeface="+mj-lt"/>
            </a:endParaRPr>
          </a:p>
        </p:txBody>
      </p:sp>
      <p:graphicFrame>
        <p:nvGraphicFramePr>
          <p:cNvPr id="6" name="Table7">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6">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5">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4">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3">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2">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1">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0">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
        <p:nvSpPr>
          <p:cNvPr id="3" name="Rectangle 1230">
            <a:extLst>
              <a:ext uri="{FF2B5EF4-FFF2-40B4-BE49-F238E27FC236}">
                <a16:creationId xmlns:a16="http://schemas.microsoft.com/office/drawing/2014/main" id="{2B1025DE-9782-309C-464D-6B64528E7999}"/>
              </a:ext>
            </a:extLst>
          </p:cNvPr>
          <p:cNvSpPr>
            <a:spLocks noChangeArrowheads="1"/>
          </p:cNvSpPr>
          <p:nvPr/>
        </p:nvSpPr>
        <p:spPr bwMode="auto">
          <a:xfrm>
            <a:off x="9363828" y="5884144"/>
            <a:ext cx="2647660" cy="38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altLang="en-US" sz="1200" i="1" dirty="0">
                <a:solidFill>
                  <a:schemeClr val="tx1"/>
                </a:solidFill>
                <a:latin typeface="+mn-lt"/>
              </a:rPr>
              <a:t>n = XX</a:t>
            </a:r>
          </a:p>
          <a:p>
            <a:pPr algn="ctr" eaLnBrk="1" hangingPunct="1">
              <a:spcBef>
                <a:spcPct val="0"/>
              </a:spcBef>
              <a:buClrTx/>
              <a:buNone/>
            </a:pPr>
            <a:r>
              <a:rPr lang="en-US" altLang="en-US" sz="1200" i="1" dirty="0">
                <a:solidFill>
                  <a:schemeClr val="tx1"/>
                </a:solidFill>
                <a:latin typeface="+mn-lt"/>
              </a:rPr>
              <a:t>(Physicians/Pharmacists)</a:t>
            </a:r>
          </a:p>
        </p:txBody>
      </p:sp>
    </p:spTree>
    <p:extLst>
      <p:ext uri="{BB962C8B-B14F-4D97-AF65-F5344CB8AC3E}">
        <p14:creationId xmlns:p14="http://schemas.microsoft.com/office/powerpoint/2010/main" val="20488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a:xfrm>
            <a:off x="184288" y="0"/>
            <a:ext cx="11725137" cy="441980"/>
          </a:xfrm>
        </p:spPr>
        <p:txBody>
          <a:bodyPr/>
          <a:lstStyle/>
          <a:p>
            <a:r>
              <a:rPr lang="en-US" dirty="0"/>
              <a:t>Sound-Alike/Look-Alike Similarity - Names Identified per Test Name (Cont.)</a:t>
            </a:r>
            <a:endParaRPr lang="en-US" dirty="0">
              <a:solidFill>
                <a:schemeClr val="tx1"/>
              </a:solidFill>
              <a:latin typeface="+mj-lt"/>
            </a:endParaRPr>
          </a:p>
        </p:txBody>
      </p:sp>
      <p:graphicFrame>
        <p:nvGraphicFramePr>
          <p:cNvPr id="6" name="Table15">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14">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13">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12">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11">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10">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9">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8">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TESTNAME08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
        <p:nvSpPr>
          <p:cNvPr id="3" name="Rectangle 1230">
            <a:extLst>
              <a:ext uri="{FF2B5EF4-FFF2-40B4-BE49-F238E27FC236}">
                <a16:creationId xmlns:a16="http://schemas.microsoft.com/office/drawing/2014/main" id="{2064D8D2-2011-D721-EA8F-B8F9C8968DAD}"/>
              </a:ext>
            </a:extLst>
          </p:cNvPr>
          <p:cNvSpPr>
            <a:spLocks noChangeArrowheads="1"/>
          </p:cNvSpPr>
          <p:nvPr/>
        </p:nvSpPr>
        <p:spPr bwMode="auto">
          <a:xfrm>
            <a:off x="9363828" y="5884144"/>
            <a:ext cx="2647660" cy="38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altLang="en-US" sz="1200" i="1" dirty="0">
                <a:solidFill>
                  <a:schemeClr val="tx1"/>
                </a:solidFill>
                <a:latin typeface="+mn-lt"/>
              </a:rPr>
              <a:t>n = XX</a:t>
            </a:r>
          </a:p>
          <a:p>
            <a:pPr algn="ctr" eaLnBrk="1" hangingPunct="1">
              <a:spcBef>
                <a:spcPct val="0"/>
              </a:spcBef>
              <a:buClrTx/>
              <a:buNone/>
            </a:pPr>
            <a:r>
              <a:rPr lang="en-US" altLang="en-US" sz="1200" i="1" dirty="0">
                <a:solidFill>
                  <a:schemeClr val="tx1"/>
                </a:solidFill>
                <a:latin typeface="+mn-lt"/>
              </a:rPr>
              <a:t>(Physicians/Pharmacists)</a:t>
            </a:r>
          </a:p>
        </p:txBody>
      </p:sp>
    </p:spTree>
    <p:extLst>
      <p:ext uri="{BB962C8B-B14F-4D97-AF65-F5344CB8AC3E}">
        <p14:creationId xmlns:p14="http://schemas.microsoft.com/office/powerpoint/2010/main" val="294827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t>Sound-Alike/Look-Alike Similarity - Names Identified per Test Name (Cont.)</a:t>
            </a:r>
            <a:endParaRPr lang="en-US" dirty="0">
              <a:solidFill>
                <a:schemeClr val="tx1"/>
              </a:solidFill>
              <a:latin typeface="+mn-lt"/>
            </a:endParaRPr>
          </a:p>
        </p:txBody>
      </p:sp>
      <p:graphicFrame>
        <p:nvGraphicFramePr>
          <p:cNvPr id="6" name="Table23">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22">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21">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20">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19">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18">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17">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16">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TESTNAME16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
        <p:nvSpPr>
          <p:cNvPr id="3" name="Rectangle 1230">
            <a:extLst>
              <a:ext uri="{FF2B5EF4-FFF2-40B4-BE49-F238E27FC236}">
                <a16:creationId xmlns:a16="http://schemas.microsoft.com/office/drawing/2014/main" id="{554D85A6-3BB1-5035-5DCF-39DA01D5B54A}"/>
              </a:ext>
            </a:extLst>
          </p:cNvPr>
          <p:cNvSpPr>
            <a:spLocks noChangeArrowheads="1"/>
          </p:cNvSpPr>
          <p:nvPr/>
        </p:nvSpPr>
        <p:spPr bwMode="auto">
          <a:xfrm>
            <a:off x="9363828" y="5884144"/>
            <a:ext cx="2647660" cy="38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altLang="en-US" sz="1200" i="1" dirty="0">
                <a:solidFill>
                  <a:schemeClr val="tx1"/>
                </a:solidFill>
                <a:latin typeface="+mn-lt"/>
              </a:rPr>
              <a:t>n = XX</a:t>
            </a:r>
          </a:p>
          <a:p>
            <a:pPr algn="ctr" eaLnBrk="1" hangingPunct="1">
              <a:spcBef>
                <a:spcPct val="0"/>
              </a:spcBef>
              <a:buClrTx/>
              <a:buNone/>
            </a:pPr>
            <a:r>
              <a:rPr lang="en-US" altLang="en-US" sz="1200" i="1" dirty="0">
                <a:solidFill>
                  <a:schemeClr val="tx1"/>
                </a:solidFill>
                <a:latin typeface="+mn-lt"/>
              </a:rPr>
              <a:t>(Physicians/Pharmacists)</a:t>
            </a:r>
          </a:p>
        </p:txBody>
      </p:sp>
    </p:spTree>
    <p:extLst>
      <p:ext uri="{BB962C8B-B14F-4D97-AF65-F5344CB8AC3E}">
        <p14:creationId xmlns:p14="http://schemas.microsoft.com/office/powerpoint/2010/main" val="3923956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t>Sound-Alike/Look-Alike Similarity - Names Identified per Test Name (Cont.)</a:t>
            </a:r>
            <a:endParaRPr lang="en-US" dirty="0">
              <a:solidFill>
                <a:schemeClr val="tx1"/>
              </a:solidFill>
              <a:latin typeface="+mn-lt"/>
            </a:endParaRPr>
          </a:p>
        </p:txBody>
      </p:sp>
      <p:graphicFrame>
        <p:nvGraphicFramePr>
          <p:cNvPr id="6" name="Table31">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TESTNAME31</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30">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TESTNAME30</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29">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28">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27">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26">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25">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24">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TESTNAME24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
        <p:nvSpPr>
          <p:cNvPr id="3" name="Rectangle 1230">
            <a:extLst>
              <a:ext uri="{FF2B5EF4-FFF2-40B4-BE49-F238E27FC236}">
                <a16:creationId xmlns:a16="http://schemas.microsoft.com/office/drawing/2014/main" id="{EBCDE709-19FE-466F-5E4D-02C8E9E56DAC}"/>
              </a:ext>
            </a:extLst>
          </p:cNvPr>
          <p:cNvSpPr>
            <a:spLocks noChangeArrowheads="1"/>
          </p:cNvSpPr>
          <p:nvPr/>
        </p:nvSpPr>
        <p:spPr bwMode="auto">
          <a:xfrm>
            <a:off x="9363828" y="5884144"/>
            <a:ext cx="2647660" cy="38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altLang="en-US" sz="1200" i="1" dirty="0">
                <a:solidFill>
                  <a:schemeClr val="tx1"/>
                </a:solidFill>
                <a:latin typeface="+mn-lt"/>
              </a:rPr>
              <a:t>n = XX</a:t>
            </a:r>
          </a:p>
          <a:p>
            <a:pPr algn="ctr" eaLnBrk="1" hangingPunct="1">
              <a:spcBef>
                <a:spcPct val="0"/>
              </a:spcBef>
              <a:buClrTx/>
              <a:buNone/>
            </a:pPr>
            <a:r>
              <a:rPr lang="en-US" altLang="en-US" sz="1200" i="1" dirty="0">
                <a:solidFill>
                  <a:schemeClr val="tx1"/>
                </a:solidFill>
                <a:latin typeface="+mn-lt"/>
              </a:rPr>
              <a:t>(Physicians/Pharmacists)</a:t>
            </a:r>
          </a:p>
        </p:txBody>
      </p:sp>
    </p:spTree>
    <p:extLst>
      <p:ext uri="{BB962C8B-B14F-4D97-AF65-F5344CB8AC3E}">
        <p14:creationId xmlns:p14="http://schemas.microsoft.com/office/powerpoint/2010/main" val="212805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t>Sound-Alike/Look-Alike Similarity - Names Identified per Test Name (Cont.)</a:t>
            </a:r>
            <a:endParaRPr lang="en-US" dirty="0">
              <a:solidFill>
                <a:schemeClr val="tx1"/>
              </a:solidFill>
              <a:latin typeface="+mn-lt"/>
            </a:endParaRPr>
          </a:p>
        </p:txBody>
      </p:sp>
      <p:graphicFrame>
        <p:nvGraphicFramePr>
          <p:cNvPr id="6" name="Table39">
            <a:extLst>
              <a:ext uri="{FF2B5EF4-FFF2-40B4-BE49-F238E27FC236}">
                <a16:creationId xmlns:a16="http://schemas.microsoft.com/office/drawing/2014/main" id="{1D582E2C-6495-94DF-603F-3CBB5E635D0C}"/>
              </a:ext>
            </a:extLst>
          </p:cNvPr>
          <p:cNvGraphicFramePr>
            <a:graphicFrameLocks noGrp="1"/>
          </p:cNvGraphicFramePr>
          <p:nvPr/>
        </p:nvGraphicFramePr>
        <p:xfrm>
          <a:off x="94868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TESTNAME39</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8" name="Table38">
            <a:extLst>
              <a:ext uri="{FF2B5EF4-FFF2-40B4-BE49-F238E27FC236}">
                <a16:creationId xmlns:a16="http://schemas.microsoft.com/office/drawing/2014/main" id="{63E40295-B7D2-4A83-E03B-6E7C13C71F8B}"/>
              </a:ext>
            </a:extLst>
          </p:cNvPr>
          <p:cNvGraphicFramePr>
            <a:graphicFrameLocks noGrp="1"/>
          </p:cNvGraphicFramePr>
          <p:nvPr/>
        </p:nvGraphicFramePr>
        <p:xfrm>
          <a:off x="64198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TESTNAME38</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19" name="Table37">
            <a:extLst>
              <a:ext uri="{FF2B5EF4-FFF2-40B4-BE49-F238E27FC236}">
                <a16:creationId xmlns:a16="http://schemas.microsoft.com/office/drawing/2014/main" id="{94404C6C-3975-1ECB-C618-D960E07E3BB9}"/>
              </a:ext>
            </a:extLst>
          </p:cNvPr>
          <p:cNvGraphicFramePr>
            <a:graphicFrameLocks noGrp="1"/>
          </p:cNvGraphicFramePr>
          <p:nvPr/>
        </p:nvGraphicFramePr>
        <p:xfrm>
          <a:off x="325754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TESTNAME37</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0" name="Table36">
            <a:extLst>
              <a:ext uri="{FF2B5EF4-FFF2-40B4-BE49-F238E27FC236}">
                <a16:creationId xmlns:a16="http://schemas.microsoft.com/office/drawing/2014/main" id="{F121CF43-A315-1A84-47FA-9304233A8F81}"/>
              </a:ext>
            </a:extLst>
          </p:cNvPr>
          <p:cNvGraphicFramePr>
            <a:graphicFrameLocks noGrp="1"/>
          </p:cNvGraphicFramePr>
          <p:nvPr/>
        </p:nvGraphicFramePr>
        <p:xfrm>
          <a:off x="190499" y="359671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TESTNAME36</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1" name="Table35">
            <a:extLst>
              <a:ext uri="{FF2B5EF4-FFF2-40B4-BE49-F238E27FC236}">
                <a16:creationId xmlns:a16="http://schemas.microsoft.com/office/drawing/2014/main" id="{B421D24F-D160-C0D9-5747-93C833A9CADA}"/>
              </a:ext>
            </a:extLst>
          </p:cNvPr>
          <p:cNvGraphicFramePr>
            <a:graphicFrameLocks noGrp="1"/>
          </p:cNvGraphicFramePr>
          <p:nvPr/>
        </p:nvGraphicFramePr>
        <p:xfrm>
          <a:off x="94868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TESTNAME35</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2" name="Table34">
            <a:extLst>
              <a:ext uri="{FF2B5EF4-FFF2-40B4-BE49-F238E27FC236}">
                <a16:creationId xmlns:a16="http://schemas.microsoft.com/office/drawing/2014/main" id="{8F803FFE-94D6-BEAB-9455-AE2E123CC6A1}"/>
              </a:ext>
            </a:extLst>
          </p:cNvPr>
          <p:cNvGraphicFramePr>
            <a:graphicFrameLocks noGrp="1"/>
          </p:cNvGraphicFramePr>
          <p:nvPr/>
        </p:nvGraphicFramePr>
        <p:xfrm>
          <a:off x="64198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TESTNAME34</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3" name="Table33">
            <a:extLst>
              <a:ext uri="{FF2B5EF4-FFF2-40B4-BE49-F238E27FC236}">
                <a16:creationId xmlns:a16="http://schemas.microsoft.com/office/drawing/2014/main" id="{45C47DA1-413E-531B-B8A3-14E24B199378}"/>
              </a:ext>
            </a:extLst>
          </p:cNvPr>
          <p:cNvGraphicFramePr>
            <a:graphicFrameLocks noGrp="1"/>
          </p:cNvGraphicFramePr>
          <p:nvPr/>
        </p:nvGraphicFramePr>
        <p:xfrm>
          <a:off x="325754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TESTNAME33</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graphicFrame>
        <p:nvGraphicFramePr>
          <p:cNvPr id="24" name="Table32">
            <a:extLst>
              <a:ext uri="{FF2B5EF4-FFF2-40B4-BE49-F238E27FC236}">
                <a16:creationId xmlns:a16="http://schemas.microsoft.com/office/drawing/2014/main" id="{828D33F2-832B-7020-AFC6-AC21EBF0F8C4}"/>
              </a:ext>
            </a:extLst>
          </p:cNvPr>
          <p:cNvGraphicFramePr>
            <a:graphicFrameLocks noGrp="1"/>
          </p:cNvGraphicFramePr>
          <p:nvPr/>
        </p:nvGraphicFramePr>
        <p:xfrm>
          <a:off x="190499" y="872561"/>
          <a:ext cx="2536928" cy="605790"/>
        </p:xfrm>
        <a:graphic>
          <a:graphicData uri="http://schemas.openxmlformats.org/drawingml/2006/table">
            <a:tbl>
              <a:tblPr firstRow="1" bandRow="1">
                <a:tableStyleId>{5C22544A-7EE6-4342-B048-85BDC9FD1C3A}</a:tableStyleId>
              </a:tblPr>
              <a:tblGrid>
                <a:gridCol w="2536928">
                  <a:extLst>
                    <a:ext uri="{9D8B030D-6E8A-4147-A177-3AD203B41FA5}">
                      <a16:colId xmlns:a16="http://schemas.microsoft.com/office/drawing/2014/main" val="939134027"/>
                    </a:ext>
                  </a:extLst>
                </a:gridCol>
              </a:tblGrid>
              <a:tr h="190237">
                <a:tc>
                  <a:txBody>
                    <a:bodyPr/>
                    <a:lstStyle/>
                    <a:p>
                      <a:pPr algn="ctr" fontAlgn="b"/>
                      <a:r>
                        <a:rPr lang="en-US" sz="1400" b="1" kern="1200" dirty="0">
                          <a:solidFill>
                            <a:schemeClr val="tx1"/>
                          </a:solidFill>
                          <a:latin typeface="+mn-lt"/>
                          <a:ea typeface="+mn-ea"/>
                          <a:cs typeface="+mn-cs"/>
                        </a:rPr>
                        <a:t>TESTNAME32</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333385"/>
                  </a:ext>
                </a:extLst>
              </a:tr>
              <a:tr h="190237">
                <a:tc>
                  <a:txBody>
                    <a:bodyPr/>
                    <a:lstStyle/>
                    <a:p>
                      <a:pPr algn="ctr" fontAlgn="b"/>
                      <a:r>
                        <a:rPr lang="en-US" sz="1200" b="1" kern="1200" dirty="0">
                          <a:solidFill>
                            <a:schemeClr val="bg1"/>
                          </a:solidFill>
                          <a:latin typeface="+mn-lt"/>
                          <a:ea typeface="+mn-ea"/>
                          <a:cs typeface="+mn-cs"/>
                        </a:rPr>
                        <a:t>Existing Drug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190237">
                <a:tc>
                  <a:txBody>
                    <a:bodyPr/>
                    <a:lstStyle/>
                    <a:p>
                      <a:pPr algn="ctr" fontAlgn="b"/>
                      <a:endParaRPr lang="es-ES" sz="1200" b="0" i="0" u="none" strike="noStrike" dirty="0">
                        <a:solidFill>
                          <a:srgbClr val="000000"/>
                        </a:solidFill>
                        <a:effectLst/>
                        <a:latin typeface="+mn-lt"/>
                      </a:endParaRPr>
                    </a:p>
                  </a:txBody>
                  <a:tcPr marL="7620" marR="7620" marT="762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bl>
          </a:graphicData>
        </a:graphic>
      </p:graphicFrame>
      <p:sp>
        <p:nvSpPr>
          <p:cNvPr id="3" name="Rectangle 1230">
            <a:extLst>
              <a:ext uri="{FF2B5EF4-FFF2-40B4-BE49-F238E27FC236}">
                <a16:creationId xmlns:a16="http://schemas.microsoft.com/office/drawing/2014/main" id="{FC0494DB-E29A-5E00-E0F6-D6F48D700BB4}"/>
              </a:ext>
            </a:extLst>
          </p:cNvPr>
          <p:cNvSpPr>
            <a:spLocks noChangeArrowheads="1"/>
          </p:cNvSpPr>
          <p:nvPr/>
        </p:nvSpPr>
        <p:spPr bwMode="auto">
          <a:xfrm>
            <a:off x="9363828" y="5884144"/>
            <a:ext cx="2647660" cy="38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altLang="en-US" sz="1200" i="1" dirty="0">
                <a:solidFill>
                  <a:schemeClr val="tx1"/>
                </a:solidFill>
                <a:latin typeface="+mn-lt"/>
              </a:rPr>
              <a:t>n = XX</a:t>
            </a:r>
          </a:p>
          <a:p>
            <a:pPr algn="ctr" eaLnBrk="1" hangingPunct="1">
              <a:spcBef>
                <a:spcPct val="0"/>
              </a:spcBef>
              <a:buClrTx/>
              <a:buNone/>
            </a:pPr>
            <a:r>
              <a:rPr lang="en-US" altLang="en-US" sz="1200" i="1" dirty="0">
                <a:solidFill>
                  <a:schemeClr val="tx1"/>
                </a:solidFill>
                <a:latin typeface="+mn-lt"/>
              </a:rPr>
              <a:t>(Physicians/Pharmacists)</a:t>
            </a:r>
          </a:p>
        </p:txBody>
      </p:sp>
    </p:spTree>
    <p:extLst>
      <p:ext uri="{BB962C8B-B14F-4D97-AF65-F5344CB8AC3E}">
        <p14:creationId xmlns:p14="http://schemas.microsoft.com/office/powerpoint/2010/main" val="265983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latin typeface="Montserrat" panose="00000500000000000000" pitchFamily="2" charset="0"/>
              </a:rPr>
              <a:t>Chemical Structure Appropriateness*</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283860"/>
          </a:xfrm>
        </p:spPr>
        <p:txBody>
          <a:bodyPr/>
          <a:lstStyle/>
          <a:p>
            <a:r>
              <a:rPr lang="en-US" dirty="0"/>
              <a:t>Is the name appropriate for the chemical structure?</a:t>
            </a:r>
          </a:p>
        </p:txBody>
      </p:sp>
      <p:sp>
        <p:nvSpPr>
          <p:cNvPr id="4" name="Rectangle 1230">
            <a:extLst>
              <a:ext uri="{FF2B5EF4-FFF2-40B4-BE49-F238E27FC236}">
                <a16:creationId xmlns:a16="http://schemas.microsoft.com/office/drawing/2014/main" id="{A8192A17-8357-AD41-B536-0333CB1C5DEC}"/>
              </a:ext>
            </a:extLst>
          </p:cNvPr>
          <p:cNvSpPr>
            <a:spLocks noChangeArrowheads="1"/>
          </p:cNvSpPr>
          <p:nvPr/>
        </p:nvSpPr>
        <p:spPr bwMode="auto">
          <a:xfrm>
            <a:off x="9363828" y="5884144"/>
            <a:ext cx="2647660" cy="38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sz="1200" i="1" dirty="0">
                <a:solidFill>
                  <a:schemeClr val="tx1"/>
                </a:solidFill>
                <a:latin typeface="+mn-lt"/>
              </a:rPr>
              <a:t>&lt;&lt;n = XX&gt;&gt;</a:t>
            </a:r>
            <a:endParaRPr lang="en-US" altLang="en-US" sz="1200" i="1" dirty="0">
              <a:solidFill>
                <a:schemeClr val="tx1"/>
              </a:solidFill>
              <a:latin typeface="+mn-lt"/>
            </a:endParaRPr>
          </a:p>
          <a:p>
            <a:pPr algn="ctr" eaLnBrk="1" hangingPunct="1">
              <a:spcBef>
                <a:spcPct val="0"/>
              </a:spcBef>
              <a:buClrTx/>
              <a:buNone/>
            </a:pPr>
            <a:r>
              <a:rPr lang="en-US" altLang="en-US" sz="1200" i="1" dirty="0">
                <a:solidFill>
                  <a:schemeClr val="tx1"/>
                </a:solidFill>
                <a:latin typeface="+mn-lt"/>
              </a:rPr>
              <a:t>(Chemists/Pharmacologists)</a:t>
            </a:r>
          </a:p>
        </p:txBody>
      </p:sp>
      <p:grpSp>
        <p:nvGrpSpPr>
          <p:cNvPr id="14" name="Group 13">
            <a:extLst>
              <a:ext uri="{FF2B5EF4-FFF2-40B4-BE49-F238E27FC236}">
                <a16:creationId xmlns:a16="http://schemas.microsoft.com/office/drawing/2014/main" id="{C853E3EF-E48D-BBB7-299D-770A7C8B36DD}"/>
              </a:ext>
            </a:extLst>
          </p:cNvPr>
          <p:cNvGrpSpPr/>
          <p:nvPr/>
        </p:nvGrpSpPr>
        <p:grpSpPr>
          <a:xfrm>
            <a:off x="8864564" y="1312307"/>
            <a:ext cx="2001258" cy="954405"/>
            <a:chOff x="9237430" y="1312307"/>
            <a:chExt cx="2001258" cy="954405"/>
          </a:xfrm>
        </p:grpSpPr>
        <p:sp>
          <p:nvSpPr>
            <p:cNvPr id="5" name="Oval 4">
              <a:extLst>
                <a:ext uri="{FF2B5EF4-FFF2-40B4-BE49-F238E27FC236}">
                  <a16:creationId xmlns:a16="http://schemas.microsoft.com/office/drawing/2014/main" id="{D091E5EE-247F-E49E-2AC5-1518E89597B8}"/>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7F3A5837-5D29-5DFC-D127-5BA49DA63091}"/>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sp>
          <p:nvSpPr>
            <p:cNvPr id="7" name="Oval 6">
              <a:extLst>
                <a:ext uri="{FF2B5EF4-FFF2-40B4-BE49-F238E27FC236}">
                  <a16:creationId xmlns:a16="http://schemas.microsoft.com/office/drawing/2014/main" id="{27867E34-8001-1D28-C1F5-09420DA72CBB}"/>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53B2D15A-1BC2-2E16-6B76-F1CB795EF55B}"/>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grpSp>
      <p:sp>
        <p:nvSpPr>
          <p:cNvPr id="10" name="TextBox 2">
            <a:extLst>
              <a:ext uri="{FF2B5EF4-FFF2-40B4-BE49-F238E27FC236}">
                <a16:creationId xmlns:a16="http://schemas.microsoft.com/office/drawing/2014/main" id="{23AD0830-AF45-5E75-B7F1-E902D7B134B1}"/>
              </a:ext>
            </a:extLst>
          </p:cNvPr>
          <p:cNvSpPr txBox="1"/>
          <p:nvPr/>
        </p:nvSpPr>
        <p:spPr>
          <a:xfrm>
            <a:off x="5594755" y="5838536"/>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sp>
        <p:nvSpPr>
          <p:cNvPr id="11" name="Rectangle 1230">
            <a:extLst>
              <a:ext uri="{FF2B5EF4-FFF2-40B4-BE49-F238E27FC236}">
                <a16:creationId xmlns:a16="http://schemas.microsoft.com/office/drawing/2014/main" id="{F0861549-A6D3-C150-8EA3-5AA8C7440249}"/>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graphicFrame>
        <p:nvGraphicFramePr>
          <p:cNvPr id="45" name="Chart 44">
            <a:extLst>
              <a:ext uri="{FF2B5EF4-FFF2-40B4-BE49-F238E27FC236}">
                <a16:creationId xmlns:a16="http://schemas.microsoft.com/office/drawing/2014/main" id="{8DDB28A2-E0B4-8404-CBF2-D45E3B070D27}"/>
              </a:ext>
            </a:extLst>
          </p:cNvPr>
          <p:cNvGraphicFramePr/>
          <p:nvPr>
            <p:extLst>
              <p:ext uri="{D42A27DB-BD31-4B8C-83A1-F6EECF244321}">
                <p14:modId xmlns:p14="http://schemas.microsoft.com/office/powerpoint/2010/main" val="2031670298"/>
              </p:ext>
            </p:extLst>
          </p:nvPr>
        </p:nvGraphicFramePr>
        <p:xfrm>
          <a:off x="3555999" y="1167851"/>
          <a:ext cx="5502275" cy="4699549"/>
        </p:xfrm>
        <a:graphic>
          <a:graphicData uri="http://schemas.openxmlformats.org/drawingml/2006/chart">
            <c:chart xmlns:c="http://schemas.openxmlformats.org/drawingml/2006/chart" xmlns:r="http://schemas.openxmlformats.org/officeDocument/2006/relationships" r:id="rId2"/>
          </a:graphicData>
        </a:graphic>
      </p:graphicFrame>
      <p:sp>
        <p:nvSpPr>
          <p:cNvPr id="46" name="TESTNAME29">
            <a:extLst>
              <a:ext uri="{FF2B5EF4-FFF2-40B4-BE49-F238E27FC236}">
                <a16:creationId xmlns:a16="http://schemas.microsoft.com/office/drawing/2014/main" id="{A177662D-C179-BAA4-6473-47E994843A2A}"/>
              </a:ext>
            </a:extLst>
          </p:cNvPr>
          <p:cNvSpPr>
            <a:spLocks noChangeArrowheads="1"/>
          </p:cNvSpPr>
          <p:nvPr/>
        </p:nvSpPr>
        <p:spPr bwMode="auto">
          <a:xfrm>
            <a:off x="2896577" y="600963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7" name="TESTNAME28">
            <a:extLst>
              <a:ext uri="{FF2B5EF4-FFF2-40B4-BE49-F238E27FC236}">
                <a16:creationId xmlns:a16="http://schemas.microsoft.com/office/drawing/2014/main" id="{A752DADD-7726-BA99-C031-89903ADA4292}"/>
              </a:ext>
            </a:extLst>
          </p:cNvPr>
          <p:cNvSpPr>
            <a:spLocks noChangeArrowheads="1"/>
          </p:cNvSpPr>
          <p:nvPr/>
        </p:nvSpPr>
        <p:spPr bwMode="auto">
          <a:xfrm>
            <a:off x="2896577" y="585129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48" name="TESTNAME27">
            <a:extLst>
              <a:ext uri="{FF2B5EF4-FFF2-40B4-BE49-F238E27FC236}">
                <a16:creationId xmlns:a16="http://schemas.microsoft.com/office/drawing/2014/main" id="{4765BA96-A35F-5643-3F49-B6DC3A88D69D}"/>
              </a:ext>
            </a:extLst>
          </p:cNvPr>
          <p:cNvSpPr>
            <a:spLocks noChangeArrowheads="1"/>
          </p:cNvSpPr>
          <p:nvPr/>
        </p:nvSpPr>
        <p:spPr bwMode="auto">
          <a:xfrm>
            <a:off x="2896577" y="56839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49" name="TESTNAME26">
            <a:extLst>
              <a:ext uri="{FF2B5EF4-FFF2-40B4-BE49-F238E27FC236}">
                <a16:creationId xmlns:a16="http://schemas.microsoft.com/office/drawing/2014/main" id="{565978C3-B3AD-C288-A110-BC959C204873}"/>
              </a:ext>
            </a:extLst>
          </p:cNvPr>
          <p:cNvSpPr>
            <a:spLocks noChangeArrowheads="1"/>
          </p:cNvSpPr>
          <p:nvPr/>
        </p:nvSpPr>
        <p:spPr bwMode="auto">
          <a:xfrm>
            <a:off x="2896577" y="551692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50" name="TESTNAME25">
            <a:extLst>
              <a:ext uri="{FF2B5EF4-FFF2-40B4-BE49-F238E27FC236}">
                <a16:creationId xmlns:a16="http://schemas.microsoft.com/office/drawing/2014/main" id="{C8BE6EC4-0DB7-F43E-938E-D516A4C8A4DB}"/>
              </a:ext>
            </a:extLst>
          </p:cNvPr>
          <p:cNvSpPr>
            <a:spLocks noChangeArrowheads="1"/>
          </p:cNvSpPr>
          <p:nvPr/>
        </p:nvSpPr>
        <p:spPr bwMode="auto">
          <a:xfrm>
            <a:off x="2896577" y="533883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51" name="TESTNAME24">
            <a:extLst>
              <a:ext uri="{FF2B5EF4-FFF2-40B4-BE49-F238E27FC236}">
                <a16:creationId xmlns:a16="http://schemas.microsoft.com/office/drawing/2014/main" id="{795F03E2-6A27-58C8-7AD1-14A3DD9A909D}"/>
              </a:ext>
            </a:extLst>
          </p:cNvPr>
          <p:cNvSpPr>
            <a:spLocks noChangeArrowheads="1"/>
          </p:cNvSpPr>
          <p:nvPr/>
        </p:nvSpPr>
        <p:spPr bwMode="auto">
          <a:xfrm>
            <a:off x="2896577" y="516994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52" name="TESTNAME23">
            <a:extLst>
              <a:ext uri="{FF2B5EF4-FFF2-40B4-BE49-F238E27FC236}">
                <a16:creationId xmlns:a16="http://schemas.microsoft.com/office/drawing/2014/main" id="{A2E88B75-D317-A07C-5658-D20D97F8048A}"/>
              </a:ext>
            </a:extLst>
          </p:cNvPr>
          <p:cNvSpPr>
            <a:spLocks noChangeArrowheads="1"/>
          </p:cNvSpPr>
          <p:nvPr/>
        </p:nvSpPr>
        <p:spPr bwMode="auto">
          <a:xfrm>
            <a:off x="2896577" y="500138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53" name="TESTNAME22">
            <a:extLst>
              <a:ext uri="{FF2B5EF4-FFF2-40B4-BE49-F238E27FC236}">
                <a16:creationId xmlns:a16="http://schemas.microsoft.com/office/drawing/2014/main" id="{C93DE482-6C71-F8B7-B3D7-E7C5FDDD2523}"/>
              </a:ext>
            </a:extLst>
          </p:cNvPr>
          <p:cNvSpPr>
            <a:spLocks noChangeArrowheads="1"/>
          </p:cNvSpPr>
          <p:nvPr/>
        </p:nvSpPr>
        <p:spPr bwMode="auto">
          <a:xfrm>
            <a:off x="2896577" y="482453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54" name="TESTNAME21">
            <a:extLst>
              <a:ext uri="{FF2B5EF4-FFF2-40B4-BE49-F238E27FC236}">
                <a16:creationId xmlns:a16="http://schemas.microsoft.com/office/drawing/2014/main" id="{45D1BD52-A71A-0DEF-61E3-707DCD485560}"/>
              </a:ext>
            </a:extLst>
          </p:cNvPr>
          <p:cNvSpPr>
            <a:spLocks noChangeArrowheads="1"/>
          </p:cNvSpPr>
          <p:nvPr/>
        </p:nvSpPr>
        <p:spPr bwMode="auto">
          <a:xfrm>
            <a:off x="2896577" y="464302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55" name="TESTNAME20">
            <a:extLst>
              <a:ext uri="{FF2B5EF4-FFF2-40B4-BE49-F238E27FC236}">
                <a16:creationId xmlns:a16="http://schemas.microsoft.com/office/drawing/2014/main" id="{C35F6F0A-9191-C1DC-2D9D-6EB11A6AFFBD}"/>
              </a:ext>
            </a:extLst>
          </p:cNvPr>
          <p:cNvSpPr>
            <a:spLocks noChangeArrowheads="1"/>
          </p:cNvSpPr>
          <p:nvPr/>
        </p:nvSpPr>
        <p:spPr bwMode="auto">
          <a:xfrm>
            <a:off x="2896577" y="446530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56" name="TESTNAME19">
            <a:extLst>
              <a:ext uri="{FF2B5EF4-FFF2-40B4-BE49-F238E27FC236}">
                <a16:creationId xmlns:a16="http://schemas.microsoft.com/office/drawing/2014/main" id="{44FF03B5-00F2-48F2-D2DE-430864BF61B1}"/>
              </a:ext>
            </a:extLst>
          </p:cNvPr>
          <p:cNvSpPr>
            <a:spLocks noChangeArrowheads="1"/>
          </p:cNvSpPr>
          <p:nvPr/>
        </p:nvSpPr>
        <p:spPr bwMode="auto">
          <a:xfrm>
            <a:off x="2896577" y="42875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57" name="TESTNAME18">
            <a:extLst>
              <a:ext uri="{FF2B5EF4-FFF2-40B4-BE49-F238E27FC236}">
                <a16:creationId xmlns:a16="http://schemas.microsoft.com/office/drawing/2014/main" id="{FC232ABF-638B-6D24-3A4A-DE794998D320}"/>
              </a:ext>
            </a:extLst>
          </p:cNvPr>
          <p:cNvSpPr>
            <a:spLocks noChangeArrowheads="1"/>
          </p:cNvSpPr>
          <p:nvPr/>
        </p:nvSpPr>
        <p:spPr bwMode="auto">
          <a:xfrm>
            <a:off x="2896577" y="410986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58" name="TESTNAME17">
            <a:extLst>
              <a:ext uri="{FF2B5EF4-FFF2-40B4-BE49-F238E27FC236}">
                <a16:creationId xmlns:a16="http://schemas.microsoft.com/office/drawing/2014/main" id="{4DEC5D16-B6F6-968D-B1B9-7635D3DA3EE7}"/>
              </a:ext>
            </a:extLst>
          </p:cNvPr>
          <p:cNvSpPr>
            <a:spLocks noChangeArrowheads="1"/>
          </p:cNvSpPr>
          <p:nvPr/>
        </p:nvSpPr>
        <p:spPr bwMode="auto">
          <a:xfrm>
            <a:off x="2896577" y="393214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59" name="TESTNAME16">
            <a:extLst>
              <a:ext uri="{FF2B5EF4-FFF2-40B4-BE49-F238E27FC236}">
                <a16:creationId xmlns:a16="http://schemas.microsoft.com/office/drawing/2014/main" id="{5BAB093A-F3F6-09F8-EB59-744DFA4799A1}"/>
              </a:ext>
            </a:extLst>
          </p:cNvPr>
          <p:cNvSpPr>
            <a:spLocks noChangeArrowheads="1"/>
          </p:cNvSpPr>
          <p:nvPr/>
        </p:nvSpPr>
        <p:spPr bwMode="auto">
          <a:xfrm>
            <a:off x="2896577" y="375442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60" name="TESTNAME15">
            <a:extLst>
              <a:ext uri="{FF2B5EF4-FFF2-40B4-BE49-F238E27FC236}">
                <a16:creationId xmlns:a16="http://schemas.microsoft.com/office/drawing/2014/main" id="{2359DA42-908A-22D2-AF85-385DF325ED44}"/>
              </a:ext>
            </a:extLst>
          </p:cNvPr>
          <p:cNvSpPr>
            <a:spLocks noChangeArrowheads="1"/>
          </p:cNvSpPr>
          <p:nvPr/>
        </p:nvSpPr>
        <p:spPr bwMode="auto">
          <a:xfrm>
            <a:off x="2896577" y="357670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61" name="TESTNAME14">
            <a:extLst>
              <a:ext uri="{FF2B5EF4-FFF2-40B4-BE49-F238E27FC236}">
                <a16:creationId xmlns:a16="http://schemas.microsoft.com/office/drawing/2014/main" id="{6DF5E34D-FA4E-7286-918E-166288B2FF06}"/>
              </a:ext>
            </a:extLst>
          </p:cNvPr>
          <p:cNvSpPr>
            <a:spLocks noChangeArrowheads="1"/>
          </p:cNvSpPr>
          <p:nvPr/>
        </p:nvSpPr>
        <p:spPr bwMode="auto">
          <a:xfrm>
            <a:off x="2896577" y="339898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62" name="TESTNAME13">
            <a:extLst>
              <a:ext uri="{FF2B5EF4-FFF2-40B4-BE49-F238E27FC236}">
                <a16:creationId xmlns:a16="http://schemas.microsoft.com/office/drawing/2014/main" id="{E982F9DD-AD23-5587-1B20-04D5F3327E67}"/>
              </a:ext>
            </a:extLst>
          </p:cNvPr>
          <p:cNvSpPr>
            <a:spLocks noChangeArrowheads="1"/>
          </p:cNvSpPr>
          <p:nvPr/>
        </p:nvSpPr>
        <p:spPr bwMode="auto">
          <a:xfrm>
            <a:off x="2896577" y="32212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63" name="TESTNAME12">
            <a:extLst>
              <a:ext uri="{FF2B5EF4-FFF2-40B4-BE49-F238E27FC236}">
                <a16:creationId xmlns:a16="http://schemas.microsoft.com/office/drawing/2014/main" id="{FC9B2CD5-9D0C-6D91-F37E-7956DCAC9D3C}"/>
              </a:ext>
            </a:extLst>
          </p:cNvPr>
          <p:cNvSpPr>
            <a:spLocks noChangeArrowheads="1"/>
          </p:cNvSpPr>
          <p:nvPr/>
        </p:nvSpPr>
        <p:spPr bwMode="auto">
          <a:xfrm>
            <a:off x="2896577" y="304355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64" name="TESTNAME11">
            <a:extLst>
              <a:ext uri="{FF2B5EF4-FFF2-40B4-BE49-F238E27FC236}">
                <a16:creationId xmlns:a16="http://schemas.microsoft.com/office/drawing/2014/main" id="{7F3D6372-9854-540A-F0A3-C09311BC902D}"/>
              </a:ext>
            </a:extLst>
          </p:cNvPr>
          <p:cNvSpPr>
            <a:spLocks noChangeArrowheads="1"/>
          </p:cNvSpPr>
          <p:nvPr/>
        </p:nvSpPr>
        <p:spPr bwMode="auto">
          <a:xfrm>
            <a:off x="2896577" y="286583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65" name="TESTNAME10">
            <a:extLst>
              <a:ext uri="{FF2B5EF4-FFF2-40B4-BE49-F238E27FC236}">
                <a16:creationId xmlns:a16="http://schemas.microsoft.com/office/drawing/2014/main" id="{46BF69BB-2AB0-5AC8-28E9-4BE1DE92C123}"/>
              </a:ext>
            </a:extLst>
          </p:cNvPr>
          <p:cNvSpPr>
            <a:spLocks noChangeArrowheads="1"/>
          </p:cNvSpPr>
          <p:nvPr/>
        </p:nvSpPr>
        <p:spPr bwMode="auto">
          <a:xfrm>
            <a:off x="2896577" y="268811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66" name="TESTNAME09">
            <a:extLst>
              <a:ext uri="{FF2B5EF4-FFF2-40B4-BE49-F238E27FC236}">
                <a16:creationId xmlns:a16="http://schemas.microsoft.com/office/drawing/2014/main" id="{6679130B-F61D-7CFB-082D-E696A20EB609}"/>
              </a:ext>
            </a:extLst>
          </p:cNvPr>
          <p:cNvSpPr>
            <a:spLocks noChangeArrowheads="1"/>
          </p:cNvSpPr>
          <p:nvPr/>
        </p:nvSpPr>
        <p:spPr bwMode="auto">
          <a:xfrm>
            <a:off x="2896577" y="251039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67" name="TESTNAME08">
            <a:extLst>
              <a:ext uri="{FF2B5EF4-FFF2-40B4-BE49-F238E27FC236}">
                <a16:creationId xmlns:a16="http://schemas.microsoft.com/office/drawing/2014/main" id="{34E7D0F5-3255-7F34-BADF-A84113C16B99}"/>
              </a:ext>
            </a:extLst>
          </p:cNvPr>
          <p:cNvSpPr>
            <a:spLocks noChangeArrowheads="1"/>
          </p:cNvSpPr>
          <p:nvPr/>
        </p:nvSpPr>
        <p:spPr bwMode="auto">
          <a:xfrm>
            <a:off x="2896577" y="233267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68" name="TESTNAME07">
            <a:extLst>
              <a:ext uri="{FF2B5EF4-FFF2-40B4-BE49-F238E27FC236}">
                <a16:creationId xmlns:a16="http://schemas.microsoft.com/office/drawing/2014/main" id="{73807D64-9804-A7AE-3824-40196BD2DFF6}"/>
              </a:ext>
            </a:extLst>
          </p:cNvPr>
          <p:cNvSpPr>
            <a:spLocks noChangeArrowheads="1"/>
          </p:cNvSpPr>
          <p:nvPr/>
        </p:nvSpPr>
        <p:spPr bwMode="auto">
          <a:xfrm>
            <a:off x="2896577" y="215495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69" name="TESTNAME06">
            <a:extLst>
              <a:ext uri="{FF2B5EF4-FFF2-40B4-BE49-F238E27FC236}">
                <a16:creationId xmlns:a16="http://schemas.microsoft.com/office/drawing/2014/main" id="{6A8899C6-337D-2B74-826D-0831EC312662}"/>
              </a:ext>
            </a:extLst>
          </p:cNvPr>
          <p:cNvSpPr>
            <a:spLocks noChangeArrowheads="1"/>
          </p:cNvSpPr>
          <p:nvPr/>
        </p:nvSpPr>
        <p:spPr bwMode="auto">
          <a:xfrm>
            <a:off x="2896577" y="197723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70" name="TESTNAME05">
            <a:extLst>
              <a:ext uri="{FF2B5EF4-FFF2-40B4-BE49-F238E27FC236}">
                <a16:creationId xmlns:a16="http://schemas.microsoft.com/office/drawing/2014/main" id="{7E1997D8-1788-FAE3-7C47-B8EA1C0B8441}"/>
              </a:ext>
            </a:extLst>
          </p:cNvPr>
          <p:cNvSpPr>
            <a:spLocks noChangeArrowheads="1"/>
          </p:cNvSpPr>
          <p:nvPr/>
        </p:nvSpPr>
        <p:spPr bwMode="auto">
          <a:xfrm>
            <a:off x="2896577" y="179951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71" name="TESTNAME04">
            <a:extLst>
              <a:ext uri="{FF2B5EF4-FFF2-40B4-BE49-F238E27FC236}">
                <a16:creationId xmlns:a16="http://schemas.microsoft.com/office/drawing/2014/main" id="{CC21C8C4-68F1-97C0-392C-AC6F60DB8BC6}"/>
              </a:ext>
            </a:extLst>
          </p:cNvPr>
          <p:cNvSpPr>
            <a:spLocks noChangeArrowheads="1"/>
          </p:cNvSpPr>
          <p:nvPr/>
        </p:nvSpPr>
        <p:spPr bwMode="auto">
          <a:xfrm>
            <a:off x="2896577" y="162179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72" name="TESTNAME03">
            <a:extLst>
              <a:ext uri="{FF2B5EF4-FFF2-40B4-BE49-F238E27FC236}">
                <a16:creationId xmlns:a16="http://schemas.microsoft.com/office/drawing/2014/main" id="{04955BF5-7A5F-DDF2-BF34-F36A67F620F0}"/>
              </a:ext>
            </a:extLst>
          </p:cNvPr>
          <p:cNvSpPr>
            <a:spLocks noChangeArrowheads="1"/>
          </p:cNvSpPr>
          <p:nvPr/>
        </p:nvSpPr>
        <p:spPr bwMode="auto">
          <a:xfrm>
            <a:off x="2896577" y="14440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73" name="TESTNAME02">
            <a:extLst>
              <a:ext uri="{FF2B5EF4-FFF2-40B4-BE49-F238E27FC236}">
                <a16:creationId xmlns:a16="http://schemas.microsoft.com/office/drawing/2014/main" id="{43E35D6C-29B4-6346-9BC9-0BEA62879E33}"/>
              </a:ext>
            </a:extLst>
          </p:cNvPr>
          <p:cNvSpPr>
            <a:spLocks noChangeArrowheads="1"/>
          </p:cNvSpPr>
          <p:nvPr/>
        </p:nvSpPr>
        <p:spPr bwMode="auto">
          <a:xfrm>
            <a:off x="2896577" y="126636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74" name="TESTNAME01">
            <a:extLst>
              <a:ext uri="{FF2B5EF4-FFF2-40B4-BE49-F238E27FC236}">
                <a16:creationId xmlns:a16="http://schemas.microsoft.com/office/drawing/2014/main" id="{1342AC7C-B242-6D14-BB34-3C2B804D9C98}"/>
              </a:ext>
            </a:extLst>
          </p:cNvPr>
          <p:cNvSpPr>
            <a:spLocks noChangeArrowheads="1"/>
          </p:cNvSpPr>
          <p:nvPr/>
        </p:nvSpPr>
        <p:spPr bwMode="auto">
          <a:xfrm>
            <a:off x="2896577" y="108864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75" name="TESTNAME00">
            <a:extLst>
              <a:ext uri="{FF2B5EF4-FFF2-40B4-BE49-F238E27FC236}">
                <a16:creationId xmlns:a16="http://schemas.microsoft.com/office/drawing/2014/main" id="{308894FB-706B-DC0E-6B4D-3A5795AA4022}"/>
              </a:ext>
            </a:extLst>
          </p:cNvPr>
          <p:cNvSpPr>
            <a:spLocks noChangeArrowheads="1"/>
          </p:cNvSpPr>
          <p:nvPr/>
        </p:nvSpPr>
        <p:spPr bwMode="auto">
          <a:xfrm>
            <a:off x="2891674" y="92073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227685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0F2-F8C0-F942-F734-2E7A526B262C}"/>
              </a:ext>
            </a:extLst>
          </p:cNvPr>
          <p:cNvSpPr>
            <a:spLocks noGrp="1"/>
          </p:cNvSpPr>
          <p:nvPr>
            <p:ph type="title"/>
          </p:nvPr>
        </p:nvSpPr>
        <p:spPr>
          <a:xfrm>
            <a:off x="184288" y="0"/>
            <a:ext cx="11725137" cy="441916"/>
          </a:xfrm>
        </p:spPr>
        <p:txBody>
          <a:bodyPr/>
          <a:lstStyle/>
          <a:p>
            <a:r>
              <a:rPr lang="en-US" dirty="0"/>
              <a:t>Reflective of Mechanism of Action*</a:t>
            </a:r>
          </a:p>
        </p:txBody>
      </p:sp>
      <p:sp>
        <p:nvSpPr>
          <p:cNvPr id="3" name="Text Placeholder 2">
            <a:extLst>
              <a:ext uri="{FF2B5EF4-FFF2-40B4-BE49-F238E27FC236}">
                <a16:creationId xmlns:a16="http://schemas.microsoft.com/office/drawing/2014/main" id="{35C25738-B22C-0502-537B-D01F74D4362E}"/>
              </a:ext>
            </a:extLst>
          </p:cNvPr>
          <p:cNvSpPr>
            <a:spLocks noGrp="1"/>
          </p:cNvSpPr>
          <p:nvPr>
            <p:ph type="body" sz="quarter" idx="10"/>
          </p:nvPr>
        </p:nvSpPr>
        <p:spPr>
          <a:xfrm>
            <a:off x="184288" y="606287"/>
            <a:ext cx="11725137" cy="283860"/>
          </a:xfrm>
        </p:spPr>
        <p:txBody>
          <a:bodyPr/>
          <a:lstStyle/>
          <a:p>
            <a:r>
              <a:rPr lang="en-US" dirty="0"/>
              <a:t>Is the name reflective of the mechanism of action?</a:t>
            </a:r>
          </a:p>
        </p:txBody>
      </p:sp>
      <p:sp>
        <p:nvSpPr>
          <p:cNvPr id="4" name="Rectangle 1230">
            <a:extLst>
              <a:ext uri="{FF2B5EF4-FFF2-40B4-BE49-F238E27FC236}">
                <a16:creationId xmlns:a16="http://schemas.microsoft.com/office/drawing/2014/main" id="{A8192A17-8357-AD41-B536-0333CB1C5DEC}"/>
              </a:ext>
            </a:extLst>
          </p:cNvPr>
          <p:cNvSpPr>
            <a:spLocks noChangeArrowheads="1"/>
          </p:cNvSpPr>
          <p:nvPr/>
        </p:nvSpPr>
        <p:spPr bwMode="auto">
          <a:xfrm>
            <a:off x="9363828" y="5884144"/>
            <a:ext cx="2647660" cy="38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sz="1200" i="1" dirty="0">
                <a:solidFill>
                  <a:schemeClr val="tx1"/>
                </a:solidFill>
                <a:latin typeface="+mn-lt"/>
              </a:rPr>
              <a:t>&lt;&lt;n = XX&gt;&gt;</a:t>
            </a:r>
            <a:endParaRPr lang="en-US" altLang="en-US" sz="1200" i="1" dirty="0">
              <a:solidFill>
                <a:schemeClr val="tx1"/>
              </a:solidFill>
              <a:latin typeface="+mn-lt"/>
            </a:endParaRPr>
          </a:p>
          <a:p>
            <a:pPr algn="ctr" eaLnBrk="1" hangingPunct="1">
              <a:spcBef>
                <a:spcPct val="0"/>
              </a:spcBef>
              <a:buClrTx/>
              <a:buNone/>
            </a:pPr>
            <a:r>
              <a:rPr lang="en-US" altLang="en-US" sz="1200" i="1" dirty="0">
                <a:solidFill>
                  <a:schemeClr val="tx1"/>
                </a:solidFill>
                <a:latin typeface="+mn-lt"/>
              </a:rPr>
              <a:t>(Chemists/Pharmacologists)</a:t>
            </a:r>
          </a:p>
        </p:txBody>
      </p:sp>
      <p:grpSp>
        <p:nvGrpSpPr>
          <p:cNvPr id="14" name="Group 13">
            <a:extLst>
              <a:ext uri="{FF2B5EF4-FFF2-40B4-BE49-F238E27FC236}">
                <a16:creationId xmlns:a16="http://schemas.microsoft.com/office/drawing/2014/main" id="{C853E3EF-E48D-BBB7-299D-770A7C8B36DD}"/>
              </a:ext>
            </a:extLst>
          </p:cNvPr>
          <p:cNvGrpSpPr/>
          <p:nvPr/>
        </p:nvGrpSpPr>
        <p:grpSpPr>
          <a:xfrm>
            <a:off x="8864564" y="1312307"/>
            <a:ext cx="2001258" cy="954405"/>
            <a:chOff x="9237430" y="1312307"/>
            <a:chExt cx="2001258" cy="954405"/>
          </a:xfrm>
        </p:grpSpPr>
        <p:sp>
          <p:nvSpPr>
            <p:cNvPr id="5" name="Oval 4">
              <a:extLst>
                <a:ext uri="{FF2B5EF4-FFF2-40B4-BE49-F238E27FC236}">
                  <a16:creationId xmlns:a16="http://schemas.microsoft.com/office/drawing/2014/main" id="{D091E5EE-247F-E49E-2AC5-1518E89597B8}"/>
                </a:ext>
              </a:extLst>
            </p:cNvPr>
            <p:cNvSpPr/>
            <p:nvPr/>
          </p:nvSpPr>
          <p:spPr>
            <a:xfrm>
              <a:off x="9237430" y="1931432"/>
              <a:ext cx="352622" cy="335280"/>
            </a:xfrm>
            <a:prstGeom prst="ellipse">
              <a:avLst/>
            </a:prstGeom>
            <a:solidFill>
              <a:srgbClr val="009DD9"/>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7F3A5837-5D29-5DFC-D127-5BA49DA63091}"/>
                </a:ext>
              </a:extLst>
            </p:cNvPr>
            <p:cNvSpPr txBox="1">
              <a:spLocks/>
            </p:cNvSpPr>
            <p:nvPr/>
          </p:nvSpPr>
          <p:spPr>
            <a:xfrm>
              <a:off x="9791269" y="2023169"/>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No</a:t>
              </a:r>
            </a:p>
          </p:txBody>
        </p:sp>
        <p:sp>
          <p:nvSpPr>
            <p:cNvPr id="7" name="Oval 6">
              <a:extLst>
                <a:ext uri="{FF2B5EF4-FFF2-40B4-BE49-F238E27FC236}">
                  <a16:creationId xmlns:a16="http://schemas.microsoft.com/office/drawing/2014/main" id="{27867E34-8001-1D28-C1F5-09420DA72CBB}"/>
                </a:ext>
              </a:extLst>
            </p:cNvPr>
            <p:cNvSpPr/>
            <p:nvPr/>
          </p:nvSpPr>
          <p:spPr>
            <a:xfrm>
              <a:off x="9237430" y="1312307"/>
              <a:ext cx="352622" cy="335280"/>
            </a:xfrm>
            <a:prstGeom prst="ellipse">
              <a:avLst/>
            </a:prstGeom>
            <a:solidFill>
              <a:srgbClr val="2751A5"/>
            </a:solidFill>
            <a:ln w="50800">
              <a:solidFill>
                <a:srgbClr val="ABA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53B2D15A-1BC2-2E16-6B76-F1CB795EF55B}"/>
                </a:ext>
              </a:extLst>
            </p:cNvPr>
            <p:cNvSpPr txBox="1">
              <a:spLocks/>
            </p:cNvSpPr>
            <p:nvPr/>
          </p:nvSpPr>
          <p:spPr>
            <a:xfrm>
              <a:off x="9771211" y="1404044"/>
              <a:ext cx="1447419" cy="184666"/>
            </a:xfrm>
            <a:prstGeom prst="rect">
              <a:avLst/>
            </a:prstGeom>
          </p:spPr>
          <p:txBody>
            <a:bodyPr vert="horz" wrap="square" lIns="0" tIns="0" rIns="0" bIns="0" rtlCol="0" anchor="ctr">
              <a:spAutoFit/>
            </a:bodyPr>
            <a:lstStyle>
              <a:lvl1pPr marL="0" indent="0" algn="l" defTabSz="914318"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00000"/>
                </a:lnSpc>
                <a:spcBef>
                  <a:spcPts val="499"/>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1200" dirty="0"/>
                <a:t>Yes</a:t>
              </a:r>
            </a:p>
          </p:txBody>
        </p:sp>
      </p:grpSp>
      <p:sp>
        <p:nvSpPr>
          <p:cNvPr id="11" name="Rectangle 1230">
            <a:extLst>
              <a:ext uri="{FF2B5EF4-FFF2-40B4-BE49-F238E27FC236}">
                <a16:creationId xmlns:a16="http://schemas.microsoft.com/office/drawing/2014/main" id="{F0861549-A6D3-C150-8EA3-5AA8C7440249}"/>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sp>
        <p:nvSpPr>
          <p:cNvPr id="12" name="TextBox 2">
            <a:extLst>
              <a:ext uri="{FF2B5EF4-FFF2-40B4-BE49-F238E27FC236}">
                <a16:creationId xmlns:a16="http://schemas.microsoft.com/office/drawing/2014/main" id="{DEEAD0CB-0F0E-B26A-4360-3ECE82B37B06}"/>
              </a:ext>
            </a:extLst>
          </p:cNvPr>
          <p:cNvSpPr txBox="1"/>
          <p:nvPr/>
        </p:nvSpPr>
        <p:spPr>
          <a:xfrm>
            <a:off x="5594755" y="5838536"/>
            <a:ext cx="13850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Percentages</a:t>
            </a:r>
          </a:p>
        </p:txBody>
      </p:sp>
      <p:graphicFrame>
        <p:nvGraphicFramePr>
          <p:cNvPr id="13" name="Chart 12">
            <a:extLst>
              <a:ext uri="{FF2B5EF4-FFF2-40B4-BE49-F238E27FC236}">
                <a16:creationId xmlns:a16="http://schemas.microsoft.com/office/drawing/2014/main" id="{A9355E15-6F03-8D14-8989-BB989CA2D8B0}"/>
              </a:ext>
            </a:extLst>
          </p:cNvPr>
          <p:cNvGraphicFramePr/>
          <p:nvPr>
            <p:extLst>
              <p:ext uri="{D42A27DB-BD31-4B8C-83A1-F6EECF244321}">
                <p14:modId xmlns:p14="http://schemas.microsoft.com/office/powerpoint/2010/main" val="748566927"/>
              </p:ext>
            </p:extLst>
          </p:nvPr>
        </p:nvGraphicFramePr>
        <p:xfrm>
          <a:off x="3555999" y="1167851"/>
          <a:ext cx="5502275" cy="4699549"/>
        </p:xfrm>
        <a:graphic>
          <a:graphicData uri="http://schemas.openxmlformats.org/drawingml/2006/chart">
            <c:chart xmlns:c="http://schemas.openxmlformats.org/drawingml/2006/chart" xmlns:r="http://schemas.openxmlformats.org/officeDocument/2006/relationships" r:id="rId2"/>
          </a:graphicData>
        </a:graphic>
      </p:graphicFrame>
      <p:sp>
        <p:nvSpPr>
          <p:cNvPr id="15" name="TESTNAME29">
            <a:extLst>
              <a:ext uri="{FF2B5EF4-FFF2-40B4-BE49-F238E27FC236}">
                <a16:creationId xmlns:a16="http://schemas.microsoft.com/office/drawing/2014/main" id="{CD7FA608-9C5E-3252-1282-CEFC579D2A4F}"/>
              </a:ext>
            </a:extLst>
          </p:cNvPr>
          <p:cNvSpPr>
            <a:spLocks noChangeArrowheads="1"/>
          </p:cNvSpPr>
          <p:nvPr/>
        </p:nvSpPr>
        <p:spPr bwMode="auto">
          <a:xfrm>
            <a:off x="2896577" y="600963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16" name="TESTNAME28">
            <a:extLst>
              <a:ext uri="{FF2B5EF4-FFF2-40B4-BE49-F238E27FC236}">
                <a16:creationId xmlns:a16="http://schemas.microsoft.com/office/drawing/2014/main" id="{87740DC9-8EDB-5F9C-36EC-4F7C2D037674}"/>
              </a:ext>
            </a:extLst>
          </p:cNvPr>
          <p:cNvSpPr>
            <a:spLocks noChangeArrowheads="1"/>
          </p:cNvSpPr>
          <p:nvPr/>
        </p:nvSpPr>
        <p:spPr bwMode="auto">
          <a:xfrm>
            <a:off x="2896577" y="585129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17" name="TESTNAME27">
            <a:extLst>
              <a:ext uri="{FF2B5EF4-FFF2-40B4-BE49-F238E27FC236}">
                <a16:creationId xmlns:a16="http://schemas.microsoft.com/office/drawing/2014/main" id="{01B5F7C2-2AF7-00E5-7CC2-35740442E6C6}"/>
              </a:ext>
            </a:extLst>
          </p:cNvPr>
          <p:cNvSpPr>
            <a:spLocks noChangeArrowheads="1"/>
          </p:cNvSpPr>
          <p:nvPr/>
        </p:nvSpPr>
        <p:spPr bwMode="auto">
          <a:xfrm>
            <a:off x="2896577" y="56839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8" name="TESTNAME26">
            <a:extLst>
              <a:ext uri="{FF2B5EF4-FFF2-40B4-BE49-F238E27FC236}">
                <a16:creationId xmlns:a16="http://schemas.microsoft.com/office/drawing/2014/main" id="{B72876DE-1748-A091-419C-40CAAECFE807}"/>
              </a:ext>
            </a:extLst>
          </p:cNvPr>
          <p:cNvSpPr>
            <a:spLocks noChangeArrowheads="1"/>
          </p:cNvSpPr>
          <p:nvPr/>
        </p:nvSpPr>
        <p:spPr bwMode="auto">
          <a:xfrm>
            <a:off x="2896577" y="551692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9" name="TESTNAME25">
            <a:extLst>
              <a:ext uri="{FF2B5EF4-FFF2-40B4-BE49-F238E27FC236}">
                <a16:creationId xmlns:a16="http://schemas.microsoft.com/office/drawing/2014/main" id="{95D16057-47CA-7056-7DCA-51937F5C0648}"/>
              </a:ext>
            </a:extLst>
          </p:cNvPr>
          <p:cNvSpPr>
            <a:spLocks noChangeArrowheads="1"/>
          </p:cNvSpPr>
          <p:nvPr/>
        </p:nvSpPr>
        <p:spPr bwMode="auto">
          <a:xfrm>
            <a:off x="2896577" y="533883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20" name="TESTNAME24">
            <a:extLst>
              <a:ext uri="{FF2B5EF4-FFF2-40B4-BE49-F238E27FC236}">
                <a16:creationId xmlns:a16="http://schemas.microsoft.com/office/drawing/2014/main" id="{C88F6AA7-8FC1-BB50-3EE4-8D3D25D3EA2A}"/>
              </a:ext>
            </a:extLst>
          </p:cNvPr>
          <p:cNvSpPr>
            <a:spLocks noChangeArrowheads="1"/>
          </p:cNvSpPr>
          <p:nvPr/>
        </p:nvSpPr>
        <p:spPr bwMode="auto">
          <a:xfrm>
            <a:off x="2896577" y="516994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21" name="TESTNAME23">
            <a:extLst>
              <a:ext uri="{FF2B5EF4-FFF2-40B4-BE49-F238E27FC236}">
                <a16:creationId xmlns:a16="http://schemas.microsoft.com/office/drawing/2014/main" id="{CB844E3B-105D-EE73-C802-2C1674FE868A}"/>
              </a:ext>
            </a:extLst>
          </p:cNvPr>
          <p:cNvSpPr>
            <a:spLocks noChangeArrowheads="1"/>
          </p:cNvSpPr>
          <p:nvPr/>
        </p:nvSpPr>
        <p:spPr bwMode="auto">
          <a:xfrm>
            <a:off x="2896577" y="500138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22" name="TESTNAME22">
            <a:extLst>
              <a:ext uri="{FF2B5EF4-FFF2-40B4-BE49-F238E27FC236}">
                <a16:creationId xmlns:a16="http://schemas.microsoft.com/office/drawing/2014/main" id="{CEE3C5A5-11A7-CDFC-867A-669C4E680694}"/>
              </a:ext>
            </a:extLst>
          </p:cNvPr>
          <p:cNvSpPr>
            <a:spLocks noChangeArrowheads="1"/>
          </p:cNvSpPr>
          <p:nvPr/>
        </p:nvSpPr>
        <p:spPr bwMode="auto">
          <a:xfrm>
            <a:off x="2896577" y="482453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23" name="TESTNAME21">
            <a:extLst>
              <a:ext uri="{FF2B5EF4-FFF2-40B4-BE49-F238E27FC236}">
                <a16:creationId xmlns:a16="http://schemas.microsoft.com/office/drawing/2014/main" id="{2CC31C2B-F1FD-C310-D77E-6C40C7E1468F}"/>
              </a:ext>
            </a:extLst>
          </p:cNvPr>
          <p:cNvSpPr>
            <a:spLocks noChangeArrowheads="1"/>
          </p:cNvSpPr>
          <p:nvPr/>
        </p:nvSpPr>
        <p:spPr bwMode="auto">
          <a:xfrm>
            <a:off x="2896577" y="464302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24" name="TESTNAME20">
            <a:extLst>
              <a:ext uri="{FF2B5EF4-FFF2-40B4-BE49-F238E27FC236}">
                <a16:creationId xmlns:a16="http://schemas.microsoft.com/office/drawing/2014/main" id="{784C1F75-621C-57CB-4696-961117CC0A92}"/>
              </a:ext>
            </a:extLst>
          </p:cNvPr>
          <p:cNvSpPr>
            <a:spLocks noChangeArrowheads="1"/>
          </p:cNvSpPr>
          <p:nvPr/>
        </p:nvSpPr>
        <p:spPr bwMode="auto">
          <a:xfrm>
            <a:off x="2896577" y="446530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25" name="TESTNAME19">
            <a:extLst>
              <a:ext uri="{FF2B5EF4-FFF2-40B4-BE49-F238E27FC236}">
                <a16:creationId xmlns:a16="http://schemas.microsoft.com/office/drawing/2014/main" id="{4F409B05-9260-1113-B4C0-77771DB9E97A}"/>
              </a:ext>
            </a:extLst>
          </p:cNvPr>
          <p:cNvSpPr>
            <a:spLocks noChangeArrowheads="1"/>
          </p:cNvSpPr>
          <p:nvPr/>
        </p:nvSpPr>
        <p:spPr bwMode="auto">
          <a:xfrm>
            <a:off x="2896577" y="42875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26" name="TESTNAME18">
            <a:extLst>
              <a:ext uri="{FF2B5EF4-FFF2-40B4-BE49-F238E27FC236}">
                <a16:creationId xmlns:a16="http://schemas.microsoft.com/office/drawing/2014/main" id="{66AC3F16-C596-373F-86C7-1369823C98AC}"/>
              </a:ext>
            </a:extLst>
          </p:cNvPr>
          <p:cNvSpPr>
            <a:spLocks noChangeArrowheads="1"/>
          </p:cNvSpPr>
          <p:nvPr/>
        </p:nvSpPr>
        <p:spPr bwMode="auto">
          <a:xfrm>
            <a:off x="2896577" y="410986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7" name="TESTNAME17">
            <a:extLst>
              <a:ext uri="{FF2B5EF4-FFF2-40B4-BE49-F238E27FC236}">
                <a16:creationId xmlns:a16="http://schemas.microsoft.com/office/drawing/2014/main" id="{D6A9294D-A22E-404B-0540-511F83B0C04F}"/>
              </a:ext>
            </a:extLst>
          </p:cNvPr>
          <p:cNvSpPr>
            <a:spLocks noChangeArrowheads="1"/>
          </p:cNvSpPr>
          <p:nvPr/>
        </p:nvSpPr>
        <p:spPr bwMode="auto">
          <a:xfrm>
            <a:off x="2896577" y="393214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8" name="TESTNAME16">
            <a:extLst>
              <a:ext uri="{FF2B5EF4-FFF2-40B4-BE49-F238E27FC236}">
                <a16:creationId xmlns:a16="http://schemas.microsoft.com/office/drawing/2014/main" id="{89297613-8CE6-5A30-47CC-A3DDC6497EF2}"/>
              </a:ext>
            </a:extLst>
          </p:cNvPr>
          <p:cNvSpPr>
            <a:spLocks noChangeArrowheads="1"/>
          </p:cNvSpPr>
          <p:nvPr/>
        </p:nvSpPr>
        <p:spPr bwMode="auto">
          <a:xfrm>
            <a:off x="2896577" y="375442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9" name="TESTNAME15">
            <a:extLst>
              <a:ext uri="{FF2B5EF4-FFF2-40B4-BE49-F238E27FC236}">
                <a16:creationId xmlns:a16="http://schemas.microsoft.com/office/drawing/2014/main" id="{AB6F159B-648D-14B6-1806-479D760046C5}"/>
              </a:ext>
            </a:extLst>
          </p:cNvPr>
          <p:cNvSpPr>
            <a:spLocks noChangeArrowheads="1"/>
          </p:cNvSpPr>
          <p:nvPr/>
        </p:nvSpPr>
        <p:spPr bwMode="auto">
          <a:xfrm>
            <a:off x="2896577" y="357670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30" name="TESTNAME14">
            <a:extLst>
              <a:ext uri="{FF2B5EF4-FFF2-40B4-BE49-F238E27FC236}">
                <a16:creationId xmlns:a16="http://schemas.microsoft.com/office/drawing/2014/main" id="{88D489D8-FEF5-21AC-1794-62CF30FD48A3}"/>
              </a:ext>
            </a:extLst>
          </p:cNvPr>
          <p:cNvSpPr>
            <a:spLocks noChangeArrowheads="1"/>
          </p:cNvSpPr>
          <p:nvPr/>
        </p:nvSpPr>
        <p:spPr bwMode="auto">
          <a:xfrm>
            <a:off x="2896577" y="339898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31" name="TESTNAME13">
            <a:extLst>
              <a:ext uri="{FF2B5EF4-FFF2-40B4-BE49-F238E27FC236}">
                <a16:creationId xmlns:a16="http://schemas.microsoft.com/office/drawing/2014/main" id="{126AF512-E95E-8778-5AA0-5F3DBBA81472}"/>
              </a:ext>
            </a:extLst>
          </p:cNvPr>
          <p:cNvSpPr>
            <a:spLocks noChangeArrowheads="1"/>
          </p:cNvSpPr>
          <p:nvPr/>
        </p:nvSpPr>
        <p:spPr bwMode="auto">
          <a:xfrm>
            <a:off x="2896577" y="32212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32" name="TESTNAME12">
            <a:extLst>
              <a:ext uri="{FF2B5EF4-FFF2-40B4-BE49-F238E27FC236}">
                <a16:creationId xmlns:a16="http://schemas.microsoft.com/office/drawing/2014/main" id="{AE47BD9B-584F-B081-6669-F3AF8D41175D}"/>
              </a:ext>
            </a:extLst>
          </p:cNvPr>
          <p:cNvSpPr>
            <a:spLocks noChangeArrowheads="1"/>
          </p:cNvSpPr>
          <p:nvPr/>
        </p:nvSpPr>
        <p:spPr bwMode="auto">
          <a:xfrm>
            <a:off x="2896577" y="304355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33" name="TESTNAME11">
            <a:extLst>
              <a:ext uri="{FF2B5EF4-FFF2-40B4-BE49-F238E27FC236}">
                <a16:creationId xmlns:a16="http://schemas.microsoft.com/office/drawing/2014/main" id="{8618CFCF-3C0D-7936-4C4A-79B94D9DAB05}"/>
              </a:ext>
            </a:extLst>
          </p:cNvPr>
          <p:cNvSpPr>
            <a:spLocks noChangeArrowheads="1"/>
          </p:cNvSpPr>
          <p:nvPr/>
        </p:nvSpPr>
        <p:spPr bwMode="auto">
          <a:xfrm>
            <a:off x="2896577" y="286583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34" name="TESTNAME10">
            <a:extLst>
              <a:ext uri="{FF2B5EF4-FFF2-40B4-BE49-F238E27FC236}">
                <a16:creationId xmlns:a16="http://schemas.microsoft.com/office/drawing/2014/main" id="{9FBC956D-A7A5-0162-A0C2-9F0AD2EFB2A1}"/>
              </a:ext>
            </a:extLst>
          </p:cNvPr>
          <p:cNvSpPr>
            <a:spLocks noChangeArrowheads="1"/>
          </p:cNvSpPr>
          <p:nvPr/>
        </p:nvSpPr>
        <p:spPr bwMode="auto">
          <a:xfrm>
            <a:off x="2896577" y="268811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35" name="TESTNAME09">
            <a:extLst>
              <a:ext uri="{FF2B5EF4-FFF2-40B4-BE49-F238E27FC236}">
                <a16:creationId xmlns:a16="http://schemas.microsoft.com/office/drawing/2014/main" id="{A0AFCB2F-2CC0-9F85-F5E8-BCD15670F783}"/>
              </a:ext>
            </a:extLst>
          </p:cNvPr>
          <p:cNvSpPr>
            <a:spLocks noChangeArrowheads="1"/>
          </p:cNvSpPr>
          <p:nvPr/>
        </p:nvSpPr>
        <p:spPr bwMode="auto">
          <a:xfrm>
            <a:off x="2896577" y="251039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36" name="TESTNAME08">
            <a:extLst>
              <a:ext uri="{FF2B5EF4-FFF2-40B4-BE49-F238E27FC236}">
                <a16:creationId xmlns:a16="http://schemas.microsoft.com/office/drawing/2014/main" id="{B43A4954-3C5C-7F84-2542-5850F94C8BA8}"/>
              </a:ext>
            </a:extLst>
          </p:cNvPr>
          <p:cNvSpPr>
            <a:spLocks noChangeArrowheads="1"/>
          </p:cNvSpPr>
          <p:nvPr/>
        </p:nvSpPr>
        <p:spPr bwMode="auto">
          <a:xfrm>
            <a:off x="2896577" y="233267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7" name="TESTNAME07">
            <a:extLst>
              <a:ext uri="{FF2B5EF4-FFF2-40B4-BE49-F238E27FC236}">
                <a16:creationId xmlns:a16="http://schemas.microsoft.com/office/drawing/2014/main" id="{948C083F-B9E9-0BCB-BA62-C1E0EE81E9EA}"/>
              </a:ext>
            </a:extLst>
          </p:cNvPr>
          <p:cNvSpPr>
            <a:spLocks noChangeArrowheads="1"/>
          </p:cNvSpPr>
          <p:nvPr/>
        </p:nvSpPr>
        <p:spPr bwMode="auto">
          <a:xfrm>
            <a:off x="2896577" y="215495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8" name="TESTNAME06">
            <a:extLst>
              <a:ext uri="{FF2B5EF4-FFF2-40B4-BE49-F238E27FC236}">
                <a16:creationId xmlns:a16="http://schemas.microsoft.com/office/drawing/2014/main" id="{D74F1086-1E9D-3BE3-28A1-0D656098D216}"/>
              </a:ext>
            </a:extLst>
          </p:cNvPr>
          <p:cNvSpPr>
            <a:spLocks noChangeArrowheads="1"/>
          </p:cNvSpPr>
          <p:nvPr/>
        </p:nvSpPr>
        <p:spPr bwMode="auto">
          <a:xfrm>
            <a:off x="2896577" y="197723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9" name="TESTNAME05">
            <a:extLst>
              <a:ext uri="{FF2B5EF4-FFF2-40B4-BE49-F238E27FC236}">
                <a16:creationId xmlns:a16="http://schemas.microsoft.com/office/drawing/2014/main" id="{9E3BBD32-0BD3-B50C-3AC2-47E474606974}"/>
              </a:ext>
            </a:extLst>
          </p:cNvPr>
          <p:cNvSpPr>
            <a:spLocks noChangeArrowheads="1"/>
          </p:cNvSpPr>
          <p:nvPr/>
        </p:nvSpPr>
        <p:spPr bwMode="auto">
          <a:xfrm>
            <a:off x="2896577" y="179951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40" name="TESTNAME04">
            <a:extLst>
              <a:ext uri="{FF2B5EF4-FFF2-40B4-BE49-F238E27FC236}">
                <a16:creationId xmlns:a16="http://schemas.microsoft.com/office/drawing/2014/main" id="{9291EE9B-3B6D-F1A4-556A-6FEA4F0567BF}"/>
              </a:ext>
            </a:extLst>
          </p:cNvPr>
          <p:cNvSpPr>
            <a:spLocks noChangeArrowheads="1"/>
          </p:cNvSpPr>
          <p:nvPr/>
        </p:nvSpPr>
        <p:spPr bwMode="auto">
          <a:xfrm>
            <a:off x="2896577" y="162179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41" name="TESTNAME03">
            <a:extLst>
              <a:ext uri="{FF2B5EF4-FFF2-40B4-BE49-F238E27FC236}">
                <a16:creationId xmlns:a16="http://schemas.microsoft.com/office/drawing/2014/main" id="{3C6FE6F3-737C-16A7-251D-B576B9721F88}"/>
              </a:ext>
            </a:extLst>
          </p:cNvPr>
          <p:cNvSpPr>
            <a:spLocks noChangeArrowheads="1"/>
          </p:cNvSpPr>
          <p:nvPr/>
        </p:nvSpPr>
        <p:spPr bwMode="auto">
          <a:xfrm>
            <a:off x="2896577" y="14440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42" name="TESTNAME02">
            <a:extLst>
              <a:ext uri="{FF2B5EF4-FFF2-40B4-BE49-F238E27FC236}">
                <a16:creationId xmlns:a16="http://schemas.microsoft.com/office/drawing/2014/main" id="{A36A8B26-FCBA-1441-5159-2793E34D56DC}"/>
              </a:ext>
            </a:extLst>
          </p:cNvPr>
          <p:cNvSpPr>
            <a:spLocks noChangeArrowheads="1"/>
          </p:cNvSpPr>
          <p:nvPr/>
        </p:nvSpPr>
        <p:spPr bwMode="auto">
          <a:xfrm>
            <a:off x="2896577" y="126636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43" name="TESTNAME01">
            <a:extLst>
              <a:ext uri="{FF2B5EF4-FFF2-40B4-BE49-F238E27FC236}">
                <a16:creationId xmlns:a16="http://schemas.microsoft.com/office/drawing/2014/main" id="{610810D5-BC10-5E34-A5B3-5DF21F24679E}"/>
              </a:ext>
            </a:extLst>
          </p:cNvPr>
          <p:cNvSpPr>
            <a:spLocks noChangeArrowheads="1"/>
          </p:cNvSpPr>
          <p:nvPr/>
        </p:nvSpPr>
        <p:spPr bwMode="auto">
          <a:xfrm>
            <a:off x="2896577" y="108864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44" name="TESTNAME00">
            <a:extLst>
              <a:ext uri="{FF2B5EF4-FFF2-40B4-BE49-F238E27FC236}">
                <a16:creationId xmlns:a16="http://schemas.microsoft.com/office/drawing/2014/main" id="{58AACE6A-0AEA-BD90-B2B3-950160F690E3}"/>
              </a:ext>
            </a:extLst>
          </p:cNvPr>
          <p:cNvSpPr>
            <a:spLocks noChangeArrowheads="1"/>
          </p:cNvSpPr>
          <p:nvPr/>
        </p:nvSpPr>
        <p:spPr bwMode="auto">
          <a:xfrm>
            <a:off x="2891674" y="92073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2333937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t>Fit to Therapeutic Class - XXXX</a:t>
            </a:r>
          </a:p>
        </p:txBody>
      </p:sp>
      <p:graphicFrame>
        <p:nvGraphicFramePr>
          <p:cNvPr id="34" name="Chart 33">
            <a:extLst>
              <a:ext uri="{FF2B5EF4-FFF2-40B4-BE49-F238E27FC236}">
                <a16:creationId xmlns:a16="http://schemas.microsoft.com/office/drawing/2014/main" id="{EC87D819-8E48-3078-9F01-9BE4E97CF407}"/>
              </a:ext>
            </a:extLst>
          </p:cNvPr>
          <p:cNvGraphicFramePr/>
          <p:nvPr>
            <p:extLst>
              <p:ext uri="{D42A27DB-BD31-4B8C-83A1-F6EECF244321}">
                <p14:modId xmlns:p14="http://schemas.microsoft.com/office/powerpoint/2010/main" val="2184509617"/>
              </p:ext>
            </p:extLst>
          </p:nvPr>
        </p:nvGraphicFramePr>
        <p:xfrm>
          <a:off x="3058160" y="665372"/>
          <a:ext cx="5484968"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Box 2">
            <a:extLst>
              <a:ext uri="{FF2B5EF4-FFF2-40B4-BE49-F238E27FC236}">
                <a16:creationId xmlns:a16="http://schemas.microsoft.com/office/drawing/2014/main" id="{95D75D26-FE65-F0E6-69CC-DB639A8C3FE1}"/>
              </a:ext>
            </a:extLst>
          </p:cNvPr>
          <p:cNvSpPr txBox="1"/>
          <p:nvPr/>
        </p:nvSpPr>
        <p:spPr>
          <a:xfrm>
            <a:off x="5267259" y="5895686"/>
            <a:ext cx="99097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Percentage</a:t>
            </a:r>
          </a:p>
        </p:txBody>
      </p:sp>
      <p:sp>
        <p:nvSpPr>
          <p:cNvPr id="5" name="Rectangle 1230">
            <a:extLst>
              <a:ext uri="{FF2B5EF4-FFF2-40B4-BE49-F238E27FC236}">
                <a16:creationId xmlns:a16="http://schemas.microsoft.com/office/drawing/2014/main" id="{09E3590B-961C-864F-B456-27B5DC19FA28}"/>
              </a:ext>
            </a:extLst>
          </p:cNvPr>
          <p:cNvSpPr>
            <a:spLocks noChangeArrowheads="1"/>
          </p:cNvSpPr>
          <p:nvPr/>
        </p:nvSpPr>
        <p:spPr bwMode="auto">
          <a:xfrm>
            <a:off x="9363828" y="5884144"/>
            <a:ext cx="2647660" cy="38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sz="1200" i="1" dirty="0">
                <a:solidFill>
                  <a:schemeClr val="tx1"/>
                </a:solidFill>
                <a:latin typeface="+mn-lt"/>
              </a:rPr>
              <a:t>&lt;&lt;n = XX&gt;&gt;</a:t>
            </a:r>
          </a:p>
          <a:p>
            <a:pPr algn="ctr" eaLnBrk="1" hangingPunct="1">
              <a:spcBef>
                <a:spcPct val="0"/>
              </a:spcBef>
              <a:buClrTx/>
              <a:buNone/>
            </a:pPr>
            <a:r>
              <a:rPr lang="en-US" altLang="en-US" sz="1200" i="1" dirty="0">
                <a:solidFill>
                  <a:schemeClr val="tx1"/>
                </a:solidFill>
                <a:latin typeface="+mn-lt"/>
              </a:rPr>
              <a:t>(&lt;&lt;BRK&gt;&gt;)</a:t>
            </a:r>
          </a:p>
        </p:txBody>
      </p:sp>
      <p:sp>
        <p:nvSpPr>
          <p:cNvPr id="3" name="TESTNAME29">
            <a:extLst>
              <a:ext uri="{FF2B5EF4-FFF2-40B4-BE49-F238E27FC236}">
                <a16:creationId xmlns:a16="http://schemas.microsoft.com/office/drawing/2014/main" id="{6468C93C-9CFA-7C69-C550-3235F688081C}"/>
              </a:ext>
            </a:extLst>
          </p:cNvPr>
          <p:cNvSpPr>
            <a:spLocks noChangeArrowheads="1"/>
          </p:cNvSpPr>
          <p:nvPr/>
        </p:nvSpPr>
        <p:spPr bwMode="auto">
          <a:xfrm>
            <a:off x="23377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4" name="TESTNAME28">
            <a:extLst>
              <a:ext uri="{FF2B5EF4-FFF2-40B4-BE49-F238E27FC236}">
                <a16:creationId xmlns:a16="http://schemas.microsoft.com/office/drawing/2014/main" id="{1C466590-E9A6-4446-7579-4BE8137D3D29}"/>
              </a:ext>
            </a:extLst>
          </p:cNvPr>
          <p:cNvSpPr>
            <a:spLocks noChangeArrowheads="1"/>
          </p:cNvSpPr>
          <p:nvPr/>
        </p:nvSpPr>
        <p:spPr bwMode="auto">
          <a:xfrm>
            <a:off x="23377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6" name="TESTNAME27">
            <a:extLst>
              <a:ext uri="{FF2B5EF4-FFF2-40B4-BE49-F238E27FC236}">
                <a16:creationId xmlns:a16="http://schemas.microsoft.com/office/drawing/2014/main" id="{BE9FAB05-0BDC-A824-8F8F-E407AB66DF7F}"/>
              </a:ext>
            </a:extLst>
          </p:cNvPr>
          <p:cNvSpPr>
            <a:spLocks noChangeArrowheads="1"/>
          </p:cNvSpPr>
          <p:nvPr/>
        </p:nvSpPr>
        <p:spPr bwMode="auto">
          <a:xfrm>
            <a:off x="23377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7" name="TESTNAME26">
            <a:extLst>
              <a:ext uri="{FF2B5EF4-FFF2-40B4-BE49-F238E27FC236}">
                <a16:creationId xmlns:a16="http://schemas.microsoft.com/office/drawing/2014/main" id="{A866EA5A-28D5-336B-F9B8-FA541C6D09A0}"/>
              </a:ext>
            </a:extLst>
          </p:cNvPr>
          <p:cNvSpPr>
            <a:spLocks noChangeArrowheads="1"/>
          </p:cNvSpPr>
          <p:nvPr/>
        </p:nvSpPr>
        <p:spPr bwMode="auto">
          <a:xfrm>
            <a:off x="23377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8" name="TESTNAME25">
            <a:extLst>
              <a:ext uri="{FF2B5EF4-FFF2-40B4-BE49-F238E27FC236}">
                <a16:creationId xmlns:a16="http://schemas.microsoft.com/office/drawing/2014/main" id="{E9320B0F-E8E5-6531-FA12-83A917DF75A0}"/>
              </a:ext>
            </a:extLst>
          </p:cNvPr>
          <p:cNvSpPr>
            <a:spLocks noChangeArrowheads="1"/>
          </p:cNvSpPr>
          <p:nvPr/>
        </p:nvSpPr>
        <p:spPr bwMode="auto">
          <a:xfrm>
            <a:off x="23377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9" name="TESTNAME24">
            <a:extLst>
              <a:ext uri="{FF2B5EF4-FFF2-40B4-BE49-F238E27FC236}">
                <a16:creationId xmlns:a16="http://schemas.microsoft.com/office/drawing/2014/main" id="{C1EC35C0-E90D-6019-CEF9-8F624A2D581F}"/>
              </a:ext>
            </a:extLst>
          </p:cNvPr>
          <p:cNvSpPr>
            <a:spLocks noChangeArrowheads="1"/>
          </p:cNvSpPr>
          <p:nvPr/>
        </p:nvSpPr>
        <p:spPr bwMode="auto">
          <a:xfrm>
            <a:off x="23377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0" name="TESTNAME23">
            <a:extLst>
              <a:ext uri="{FF2B5EF4-FFF2-40B4-BE49-F238E27FC236}">
                <a16:creationId xmlns:a16="http://schemas.microsoft.com/office/drawing/2014/main" id="{8F871E8F-1D61-7762-C8C5-E849DC6B1DC2}"/>
              </a:ext>
            </a:extLst>
          </p:cNvPr>
          <p:cNvSpPr>
            <a:spLocks noChangeArrowheads="1"/>
          </p:cNvSpPr>
          <p:nvPr/>
        </p:nvSpPr>
        <p:spPr bwMode="auto">
          <a:xfrm>
            <a:off x="23377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1" name="TESTNAME22">
            <a:extLst>
              <a:ext uri="{FF2B5EF4-FFF2-40B4-BE49-F238E27FC236}">
                <a16:creationId xmlns:a16="http://schemas.microsoft.com/office/drawing/2014/main" id="{5D3D4689-962D-09E8-689A-DA9C5D4E3AF0}"/>
              </a:ext>
            </a:extLst>
          </p:cNvPr>
          <p:cNvSpPr>
            <a:spLocks noChangeArrowheads="1"/>
          </p:cNvSpPr>
          <p:nvPr/>
        </p:nvSpPr>
        <p:spPr bwMode="auto">
          <a:xfrm>
            <a:off x="23377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2" name="TESTNAME21">
            <a:extLst>
              <a:ext uri="{FF2B5EF4-FFF2-40B4-BE49-F238E27FC236}">
                <a16:creationId xmlns:a16="http://schemas.microsoft.com/office/drawing/2014/main" id="{AF569ED3-19F1-EEEF-ED72-9FDD95A6D428}"/>
              </a:ext>
            </a:extLst>
          </p:cNvPr>
          <p:cNvSpPr>
            <a:spLocks noChangeArrowheads="1"/>
          </p:cNvSpPr>
          <p:nvPr/>
        </p:nvSpPr>
        <p:spPr bwMode="auto">
          <a:xfrm>
            <a:off x="23377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3" name="TESTNAME20">
            <a:extLst>
              <a:ext uri="{FF2B5EF4-FFF2-40B4-BE49-F238E27FC236}">
                <a16:creationId xmlns:a16="http://schemas.microsoft.com/office/drawing/2014/main" id="{8B9399BE-3364-4301-9EA5-F84D13F91F25}"/>
              </a:ext>
            </a:extLst>
          </p:cNvPr>
          <p:cNvSpPr>
            <a:spLocks noChangeArrowheads="1"/>
          </p:cNvSpPr>
          <p:nvPr/>
        </p:nvSpPr>
        <p:spPr bwMode="auto">
          <a:xfrm>
            <a:off x="23377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4" name="TESTNAME19">
            <a:extLst>
              <a:ext uri="{FF2B5EF4-FFF2-40B4-BE49-F238E27FC236}">
                <a16:creationId xmlns:a16="http://schemas.microsoft.com/office/drawing/2014/main" id="{F1A5C97D-06D3-3B00-5446-0BD9E0A80482}"/>
              </a:ext>
            </a:extLst>
          </p:cNvPr>
          <p:cNvSpPr>
            <a:spLocks noChangeArrowheads="1"/>
          </p:cNvSpPr>
          <p:nvPr/>
        </p:nvSpPr>
        <p:spPr bwMode="auto">
          <a:xfrm>
            <a:off x="23377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15" name="TESTNAME18">
            <a:extLst>
              <a:ext uri="{FF2B5EF4-FFF2-40B4-BE49-F238E27FC236}">
                <a16:creationId xmlns:a16="http://schemas.microsoft.com/office/drawing/2014/main" id="{20E2929C-70AD-45CA-ADFC-8A45678B6883}"/>
              </a:ext>
            </a:extLst>
          </p:cNvPr>
          <p:cNvSpPr>
            <a:spLocks noChangeArrowheads="1"/>
          </p:cNvSpPr>
          <p:nvPr/>
        </p:nvSpPr>
        <p:spPr bwMode="auto">
          <a:xfrm>
            <a:off x="23377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16" name="TESTNAME17">
            <a:extLst>
              <a:ext uri="{FF2B5EF4-FFF2-40B4-BE49-F238E27FC236}">
                <a16:creationId xmlns:a16="http://schemas.microsoft.com/office/drawing/2014/main" id="{7BBEDAB1-F0DC-D2DD-9AFA-0C65051E3D7C}"/>
              </a:ext>
            </a:extLst>
          </p:cNvPr>
          <p:cNvSpPr>
            <a:spLocks noChangeArrowheads="1"/>
          </p:cNvSpPr>
          <p:nvPr/>
        </p:nvSpPr>
        <p:spPr bwMode="auto">
          <a:xfrm>
            <a:off x="23377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17" name="TESTNAME16">
            <a:extLst>
              <a:ext uri="{FF2B5EF4-FFF2-40B4-BE49-F238E27FC236}">
                <a16:creationId xmlns:a16="http://schemas.microsoft.com/office/drawing/2014/main" id="{CF72A1E7-A0FD-82FD-7520-B317B577575D}"/>
              </a:ext>
            </a:extLst>
          </p:cNvPr>
          <p:cNvSpPr>
            <a:spLocks noChangeArrowheads="1"/>
          </p:cNvSpPr>
          <p:nvPr/>
        </p:nvSpPr>
        <p:spPr bwMode="auto">
          <a:xfrm>
            <a:off x="23377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18" name="TESTNAME15">
            <a:extLst>
              <a:ext uri="{FF2B5EF4-FFF2-40B4-BE49-F238E27FC236}">
                <a16:creationId xmlns:a16="http://schemas.microsoft.com/office/drawing/2014/main" id="{11C44EF1-171B-F487-C6BB-ED9F1793DCBE}"/>
              </a:ext>
            </a:extLst>
          </p:cNvPr>
          <p:cNvSpPr>
            <a:spLocks noChangeArrowheads="1"/>
          </p:cNvSpPr>
          <p:nvPr/>
        </p:nvSpPr>
        <p:spPr bwMode="auto">
          <a:xfrm>
            <a:off x="23377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19" name="TESTNAME14">
            <a:extLst>
              <a:ext uri="{FF2B5EF4-FFF2-40B4-BE49-F238E27FC236}">
                <a16:creationId xmlns:a16="http://schemas.microsoft.com/office/drawing/2014/main" id="{BEF23109-6CBE-700B-6417-BDF821099180}"/>
              </a:ext>
            </a:extLst>
          </p:cNvPr>
          <p:cNvSpPr>
            <a:spLocks noChangeArrowheads="1"/>
          </p:cNvSpPr>
          <p:nvPr/>
        </p:nvSpPr>
        <p:spPr bwMode="auto">
          <a:xfrm>
            <a:off x="23377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0" name="TESTNAME13">
            <a:extLst>
              <a:ext uri="{FF2B5EF4-FFF2-40B4-BE49-F238E27FC236}">
                <a16:creationId xmlns:a16="http://schemas.microsoft.com/office/drawing/2014/main" id="{735CFAEB-2A6C-9B77-D75E-E1D6A3B94316}"/>
              </a:ext>
            </a:extLst>
          </p:cNvPr>
          <p:cNvSpPr>
            <a:spLocks noChangeArrowheads="1"/>
          </p:cNvSpPr>
          <p:nvPr/>
        </p:nvSpPr>
        <p:spPr bwMode="auto">
          <a:xfrm>
            <a:off x="23377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1" name="TESTNAME12">
            <a:extLst>
              <a:ext uri="{FF2B5EF4-FFF2-40B4-BE49-F238E27FC236}">
                <a16:creationId xmlns:a16="http://schemas.microsoft.com/office/drawing/2014/main" id="{F04B46FC-B27A-62B0-1F3D-47F09880E142}"/>
              </a:ext>
            </a:extLst>
          </p:cNvPr>
          <p:cNvSpPr>
            <a:spLocks noChangeArrowheads="1"/>
          </p:cNvSpPr>
          <p:nvPr/>
        </p:nvSpPr>
        <p:spPr bwMode="auto">
          <a:xfrm>
            <a:off x="23377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2" name="TESTNAME11">
            <a:extLst>
              <a:ext uri="{FF2B5EF4-FFF2-40B4-BE49-F238E27FC236}">
                <a16:creationId xmlns:a16="http://schemas.microsoft.com/office/drawing/2014/main" id="{00E4B4B5-F694-F796-3002-9D13C578E0ED}"/>
              </a:ext>
            </a:extLst>
          </p:cNvPr>
          <p:cNvSpPr>
            <a:spLocks noChangeArrowheads="1"/>
          </p:cNvSpPr>
          <p:nvPr/>
        </p:nvSpPr>
        <p:spPr bwMode="auto">
          <a:xfrm>
            <a:off x="23377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23" name="TESTNAME10">
            <a:extLst>
              <a:ext uri="{FF2B5EF4-FFF2-40B4-BE49-F238E27FC236}">
                <a16:creationId xmlns:a16="http://schemas.microsoft.com/office/drawing/2014/main" id="{87F45FC5-069E-2DE2-A80F-22AD367BAF03}"/>
              </a:ext>
            </a:extLst>
          </p:cNvPr>
          <p:cNvSpPr>
            <a:spLocks noChangeArrowheads="1"/>
          </p:cNvSpPr>
          <p:nvPr/>
        </p:nvSpPr>
        <p:spPr bwMode="auto">
          <a:xfrm>
            <a:off x="23377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24" name="TESTNAME09">
            <a:extLst>
              <a:ext uri="{FF2B5EF4-FFF2-40B4-BE49-F238E27FC236}">
                <a16:creationId xmlns:a16="http://schemas.microsoft.com/office/drawing/2014/main" id="{53E1D06C-637D-407D-71A2-389ED82D01B4}"/>
              </a:ext>
            </a:extLst>
          </p:cNvPr>
          <p:cNvSpPr>
            <a:spLocks noChangeArrowheads="1"/>
          </p:cNvSpPr>
          <p:nvPr/>
        </p:nvSpPr>
        <p:spPr bwMode="auto">
          <a:xfrm>
            <a:off x="23377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25" name="TESTNAME08">
            <a:extLst>
              <a:ext uri="{FF2B5EF4-FFF2-40B4-BE49-F238E27FC236}">
                <a16:creationId xmlns:a16="http://schemas.microsoft.com/office/drawing/2014/main" id="{EEE4E9F7-6543-F106-B0AA-B78D978AE0E2}"/>
              </a:ext>
            </a:extLst>
          </p:cNvPr>
          <p:cNvSpPr>
            <a:spLocks noChangeArrowheads="1"/>
          </p:cNvSpPr>
          <p:nvPr/>
        </p:nvSpPr>
        <p:spPr bwMode="auto">
          <a:xfrm>
            <a:off x="23377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26" name="TESTNAME07">
            <a:extLst>
              <a:ext uri="{FF2B5EF4-FFF2-40B4-BE49-F238E27FC236}">
                <a16:creationId xmlns:a16="http://schemas.microsoft.com/office/drawing/2014/main" id="{4E42A883-F214-F086-0BCA-E168878D598A}"/>
              </a:ext>
            </a:extLst>
          </p:cNvPr>
          <p:cNvSpPr>
            <a:spLocks noChangeArrowheads="1"/>
          </p:cNvSpPr>
          <p:nvPr/>
        </p:nvSpPr>
        <p:spPr bwMode="auto">
          <a:xfrm>
            <a:off x="23377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27" name="TESTNAME06">
            <a:extLst>
              <a:ext uri="{FF2B5EF4-FFF2-40B4-BE49-F238E27FC236}">
                <a16:creationId xmlns:a16="http://schemas.microsoft.com/office/drawing/2014/main" id="{E4E272CC-C976-E213-F4F8-2F9645BB661F}"/>
              </a:ext>
            </a:extLst>
          </p:cNvPr>
          <p:cNvSpPr>
            <a:spLocks noChangeArrowheads="1"/>
          </p:cNvSpPr>
          <p:nvPr/>
        </p:nvSpPr>
        <p:spPr bwMode="auto">
          <a:xfrm>
            <a:off x="23377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28" name="TESTNAME05">
            <a:extLst>
              <a:ext uri="{FF2B5EF4-FFF2-40B4-BE49-F238E27FC236}">
                <a16:creationId xmlns:a16="http://schemas.microsoft.com/office/drawing/2014/main" id="{31FFD00B-39D4-2C91-3BC4-DA352964F6EB}"/>
              </a:ext>
            </a:extLst>
          </p:cNvPr>
          <p:cNvSpPr>
            <a:spLocks noChangeArrowheads="1"/>
          </p:cNvSpPr>
          <p:nvPr/>
        </p:nvSpPr>
        <p:spPr bwMode="auto">
          <a:xfrm>
            <a:off x="23377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29" name="TESTNAME04">
            <a:extLst>
              <a:ext uri="{FF2B5EF4-FFF2-40B4-BE49-F238E27FC236}">
                <a16:creationId xmlns:a16="http://schemas.microsoft.com/office/drawing/2014/main" id="{5D5D8AB8-89D0-52D2-87CF-64C7D882D427}"/>
              </a:ext>
            </a:extLst>
          </p:cNvPr>
          <p:cNvSpPr>
            <a:spLocks noChangeArrowheads="1"/>
          </p:cNvSpPr>
          <p:nvPr/>
        </p:nvSpPr>
        <p:spPr bwMode="auto">
          <a:xfrm>
            <a:off x="23377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0" name="TESTNAME03">
            <a:extLst>
              <a:ext uri="{FF2B5EF4-FFF2-40B4-BE49-F238E27FC236}">
                <a16:creationId xmlns:a16="http://schemas.microsoft.com/office/drawing/2014/main" id="{C30B6074-409C-1CB2-319E-A9B15BFDAE13}"/>
              </a:ext>
            </a:extLst>
          </p:cNvPr>
          <p:cNvSpPr>
            <a:spLocks noChangeArrowheads="1"/>
          </p:cNvSpPr>
          <p:nvPr/>
        </p:nvSpPr>
        <p:spPr bwMode="auto">
          <a:xfrm>
            <a:off x="23377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1" name="TESTNAME02">
            <a:extLst>
              <a:ext uri="{FF2B5EF4-FFF2-40B4-BE49-F238E27FC236}">
                <a16:creationId xmlns:a16="http://schemas.microsoft.com/office/drawing/2014/main" id="{12BEB403-7EF5-7656-C3D8-A74D29A9F978}"/>
              </a:ext>
            </a:extLst>
          </p:cNvPr>
          <p:cNvSpPr>
            <a:spLocks noChangeArrowheads="1"/>
          </p:cNvSpPr>
          <p:nvPr/>
        </p:nvSpPr>
        <p:spPr bwMode="auto">
          <a:xfrm>
            <a:off x="23377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2" name="TESTNAME01">
            <a:extLst>
              <a:ext uri="{FF2B5EF4-FFF2-40B4-BE49-F238E27FC236}">
                <a16:creationId xmlns:a16="http://schemas.microsoft.com/office/drawing/2014/main" id="{DCCB9784-4C7D-FC5B-617E-857F2953E6AE}"/>
              </a:ext>
            </a:extLst>
          </p:cNvPr>
          <p:cNvSpPr>
            <a:spLocks noChangeArrowheads="1"/>
          </p:cNvSpPr>
          <p:nvPr/>
        </p:nvSpPr>
        <p:spPr bwMode="auto">
          <a:xfrm>
            <a:off x="23377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33" name="TESTNAME00">
            <a:extLst>
              <a:ext uri="{FF2B5EF4-FFF2-40B4-BE49-F238E27FC236}">
                <a16:creationId xmlns:a16="http://schemas.microsoft.com/office/drawing/2014/main" id="{CDEDB555-5842-307C-E1CB-BEF25612991B}"/>
              </a:ext>
            </a:extLst>
          </p:cNvPr>
          <p:cNvSpPr>
            <a:spLocks noChangeArrowheads="1"/>
          </p:cNvSpPr>
          <p:nvPr/>
        </p:nvSpPr>
        <p:spPr bwMode="auto">
          <a:xfrm>
            <a:off x="23328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1091494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07-D6D1-5658-8969-B676391E7FF5}"/>
              </a:ext>
            </a:extLst>
          </p:cNvPr>
          <p:cNvSpPr>
            <a:spLocks noGrp="1"/>
          </p:cNvSpPr>
          <p:nvPr>
            <p:ph type="title"/>
          </p:nvPr>
        </p:nvSpPr>
        <p:spPr/>
        <p:txBody>
          <a:bodyPr/>
          <a:lstStyle/>
          <a:p>
            <a:r>
              <a:rPr lang="en-US" dirty="0"/>
              <a:t>Distinctiveness</a:t>
            </a:r>
          </a:p>
        </p:txBody>
      </p:sp>
      <p:sp>
        <p:nvSpPr>
          <p:cNvPr id="5" name="Rectangle 1230">
            <a:extLst>
              <a:ext uri="{FF2B5EF4-FFF2-40B4-BE49-F238E27FC236}">
                <a16:creationId xmlns:a16="http://schemas.microsoft.com/office/drawing/2014/main" id="{09E3590B-961C-864F-B456-27B5DC19FA28}"/>
              </a:ext>
            </a:extLst>
          </p:cNvPr>
          <p:cNvSpPr>
            <a:spLocks noChangeArrowheads="1"/>
          </p:cNvSpPr>
          <p:nvPr/>
        </p:nvSpPr>
        <p:spPr bwMode="auto">
          <a:xfrm>
            <a:off x="9363828" y="5884144"/>
            <a:ext cx="2647660" cy="38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sz="1200" i="1">
                <a:solidFill>
                  <a:schemeClr val="tx1"/>
                </a:solidFill>
                <a:latin typeface="+mn-lt"/>
              </a:rPr>
              <a:t>&lt;&lt;n = XX&gt;&gt;</a:t>
            </a:r>
            <a:endParaRPr lang="en-US" altLang="en-US" sz="1200" i="1">
              <a:solidFill>
                <a:schemeClr val="tx1"/>
              </a:solidFill>
              <a:latin typeface="+mn-lt"/>
            </a:endParaRPr>
          </a:p>
          <a:p>
            <a:pPr algn="ctr" eaLnBrk="1" hangingPunct="1">
              <a:spcBef>
                <a:spcPct val="0"/>
              </a:spcBef>
              <a:buClrTx/>
              <a:buNone/>
            </a:pPr>
            <a:r>
              <a:rPr lang="en-US" altLang="en-US" sz="1200" i="1">
                <a:solidFill>
                  <a:schemeClr val="tx1"/>
                </a:solidFill>
                <a:latin typeface="+mn-lt"/>
              </a:rPr>
              <a:t>(</a:t>
            </a:r>
            <a:r>
              <a:rPr lang="en-US" altLang="en-US" sz="1200" i="1" dirty="0">
                <a:solidFill>
                  <a:schemeClr val="tx1"/>
                </a:solidFill>
                <a:latin typeface="+mn-lt"/>
              </a:rPr>
              <a:t>Overall)</a:t>
            </a:r>
          </a:p>
        </p:txBody>
      </p:sp>
      <p:sp>
        <p:nvSpPr>
          <p:cNvPr id="3" name="Rectangle 2">
            <a:extLst>
              <a:ext uri="{FF2B5EF4-FFF2-40B4-BE49-F238E27FC236}">
                <a16:creationId xmlns:a16="http://schemas.microsoft.com/office/drawing/2014/main" id="{803F8BEC-F638-BF8C-DA97-77CE385E1FFA}"/>
              </a:ext>
            </a:extLst>
          </p:cNvPr>
          <p:cNvSpPr/>
          <p:nvPr/>
        </p:nvSpPr>
        <p:spPr>
          <a:xfrm>
            <a:off x="2495360" y="5896815"/>
            <a:ext cx="1358290" cy="461665"/>
          </a:xfrm>
          <a:prstGeom prst="rect">
            <a:avLst/>
          </a:prstGeom>
        </p:spPr>
        <p:txBody>
          <a:bodyPr wrap="square">
            <a:spAutoFit/>
          </a:bodyPr>
          <a:lstStyle/>
          <a:p>
            <a:pPr algn="ctr">
              <a:defRPr sz="1000"/>
            </a:pPr>
            <a:r>
              <a:rPr lang="en-US" sz="1200" dirty="0">
                <a:cs typeface="Arial"/>
              </a:rPr>
              <a:t>Not Distinctive at all </a:t>
            </a:r>
          </a:p>
        </p:txBody>
      </p:sp>
      <p:graphicFrame>
        <p:nvGraphicFramePr>
          <p:cNvPr id="4" name="Chart 3">
            <a:extLst>
              <a:ext uri="{FF2B5EF4-FFF2-40B4-BE49-F238E27FC236}">
                <a16:creationId xmlns:a16="http://schemas.microsoft.com/office/drawing/2014/main" id="{9F76046E-3299-B8BD-8980-C6B5B0E352A9}"/>
              </a:ext>
            </a:extLst>
          </p:cNvPr>
          <p:cNvGraphicFramePr/>
          <p:nvPr>
            <p:extLst>
              <p:ext uri="{D42A27DB-BD31-4B8C-83A1-F6EECF244321}">
                <p14:modId xmlns:p14="http://schemas.microsoft.com/office/powerpoint/2010/main" val="3259439584"/>
              </p:ext>
            </p:extLst>
          </p:nvPr>
        </p:nvGraphicFramePr>
        <p:xfrm>
          <a:off x="3078479" y="665372"/>
          <a:ext cx="5381939" cy="526475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2">
            <a:extLst>
              <a:ext uri="{FF2B5EF4-FFF2-40B4-BE49-F238E27FC236}">
                <a16:creationId xmlns:a16="http://schemas.microsoft.com/office/drawing/2014/main" id="{E1DDD8CE-EB24-72B4-36A1-650369383B1D}"/>
              </a:ext>
            </a:extLst>
          </p:cNvPr>
          <p:cNvSpPr txBox="1"/>
          <p:nvPr/>
        </p:nvSpPr>
        <p:spPr>
          <a:xfrm>
            <a:off x="7754019" y="5895686"/>
            <a:ext cx="117690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0" strike="noStrike" dirty="0">
                <a:cs typeface="Arial"/>
              </a:rPr>
              <a:t>Extremely Distinctive</a:t>
            </a:r>
          </a:p>
        </p:txBody>
      </p:sp>
      <p:sp>
        <p:nvSpPr>
          <p:cNvPr id="7" name="TextBox 2">
            <a:extLst>
              <a:ext uri="{FF2B5EF4-FFF2-40B4-BE49-F238E27FC236}">
                <a16:creationId xmlns:a16="http://schemas.microsoft.com/office/drawing/2014/main" id="{48ECD76B-2707-9C57-DFF8-3BF7BE815179}"/>
              </a:ext>
            </a:extLst>
          </p:cNvPr>
          <p:cNvSpPr txBox="1"/>
          <p:nvPr/>
        </p:nvSpPr>
        <p:spPr>
          <a:xfrm>
            <a:off x="5434357" y="5895686"/>
            <a:ext cx="66236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Means</a:t>
            </a:r>
          </a:p>
        </p:txBody>
      </p:sp>
      <p:sp>
        <p:nvSpPr>
          <p:cNvPr id="8" name="TESTNAME29">
            <a:extLst>
              <a:ext uri="{FF2B5EF4-FFF2-40B4-BE49-F238E27FC236}">
                <a16:creationId xmlns:a16="http://schemas.microsoft.com/office/drawing/2014/main" id="{FB8818B4-880C-A0B3-0D73-CA485FD72204}"/>
              </a:ext>
            </a:extLst>
          </p:cNvPr>
          <p:cNvSpPr>
            <a:spLocks noChangeArrowheads="1"/>
          </p:cNvSpPr>
          <p:nvPr/>
        </p:nvSpPr>
        <p:spPr bwMode="auto">
          <a:xfrm>
            <a:off x="2337777" y="57454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TESTNAME29</a:t>
            </a:r>
            <a:endParaRPr kumimoji="0" lang="en-US" altLang="en-US" sz="800" b="1" i="0" u="none" strike="noStrike" cap="none" normalizeH="0" baseline="0" dirty="0">
              <a:ln>
                <a:noFill/>
              </a:ln>
              <a:solidFill>
                <a:srgbClr val="009900"/>
              </a:solidFill>
              <a:effectLst/>
              <a:latin typeface="+mn-lt"/>
            </a:endParaRPr>
          </a:p>
        </p:txBody>
      </p:sp>
      <p:sp>
        <p:nvSpPr>
          <p:cNvPr id="9" name="TESTNAME28">
            <a:extLst>
              <a:ext uri="{FF2B5EF4-FFF2-40B4-BE49-F238E27FC236}">
                <a16:creationId xmlns:a16="http://schemas.microsoft.com/office/drawing/2014/main" id="{7FD4384A-8E5D-38ED-93A2-E129FE54C0C7}"/>
              </a:ext>
            </a:extLst>
          </p:cNvPr>
          <p:cNvSpPr>
            <a:spLocks noChangeArrowheads="1"/>
          </p:cNvSpPr>
          <p:nvPr/>
        </p:nvSpPr>
        <p:spPr bwMode="auto">
          <a:xfrm>
            <a:off x="2337777" y="558713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TESTNAME28</a:t>
            </a:r>
            <a:endParaRPr kumimoji="0" lang="en-US" altLang="en-US" sz="800" b="1" i="0" u="none" strike="noStrike" cap="none" normalizeH="0" baseline="0" dirty="0">
              <a:ln>
                <a:noFill/>
              </a:ln>
              <a:solidFill>
                <a:srgbClr val="009900"/>
              </a:solidFill>
              <a:effectLst/>
              <a:latin typeface="+mn-lt"/>
            </a:endParaRPr>
          </a:p>
        </p:txBody>
      </p:sp>
      <p:sp>
        <p:nvSpPr>
          <p:cNvPr id="10" name="TESTNAME27">
            <a:extLst>
              <a:ext uri="{FF2B5EF4-FFF2-40B4-BE49-F238E27FC236}">
                <a16:creationId xmlns:a16="http://schemas.microsoft.com/office/drawing/2014/main" id="{3707E6FA-C4A1-60F5-5682-37A2A81BCD24}"/>
              </a:ext>
            </a:extLst>
          </p:cNvPr>
          <p:cNvSpPr>
            <a:spLocks noChangeArrowheads="1"/>
          </p:cNvSpPr>
          <p:nvPr/>
        </p:nvSpPr>
        <p:spPr bwMode="auto">
          <a:xfrm>
            <a:off x="2337777" y="541980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TESTNAME27</a:t>
            </a:r>
            <a:endParaRPr kumimoji="0" lang="en-US" altLang="en-US" sz="800" b="1" i="0" u="none" strike="noStrike" cap="none" normalizeH="0" baseline="0" dirty="0">
              <a:ln>
                <a:noFill/>
              </a:ln>
              <a:solidFill>
                <a:srgbClr val="009900"/>
              </a:solidFill>
              <a:effectLst/>
              <a:latin typeface="+mn-lt"/>
            </a:endParaRPr>
          </a:p>
        </p:txBody>
      </p:sp>
      <p:sp>
        <p:nvSpPr>
          <p:cNvPr id="11" name="TESTNAME26">
            <a:extLst>
              <a:ext uri="{FF2B5EF4-FFF2-40B4-BE49-F238E27FC236}">
                <a16:creationId xmlns:a16="http://schemas.microsoft.com/office/drawing/2014/main" id="{01F43DEB-2E70-AC21-032D-4CD83D6F1512}"/>
              </a:ext>
            </a:extLst>
          </p:cNvPr>
          <p:cNvSpPr>
            <a:spLocks noChangeArrowheads="1"/>
          </p:cNvSpPr>
          <p:nvPr/>
        </p:nvSpPr>
        <p:spPr bwMode="auto">
          <a:xfrm>
            <a:off x="2337777" y="525276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TESTNAME26</a:t>
            </a:r>
            <a:endParaRPr kumimoji="0" lang="en-US" altLang="en-US" sz="800" b="1" i="0" u="none" strike="noStrike" cap="none" normalizeH="0" baseline="0" dirty="0">
              <a:ln>
                <a:noFill/>
              </a:ln>
              <a:solidFill>
                <a:srgbClr val="009900"/>
              </a:solidFill>
              <a:effectLst/>
              <a:latin typeface="+mn-lt"/>
            </a:endParaRPr>
          </a:p>
        </p:txBody>
      </p:sp>
      <p:sp>
        <p:nvSpPr>
          <p:cNvPr id="12" name="TESTNAME25">
            <a:extLst>
              <a:ext uri="{FF2B5EF4-FFF2-40B4-BE49-F238E27FC236}">
                <a16:creationId xmlns:a16="http://schemas.microsoft.com/office/drawing/2014/main" id="{45D4FD14-1C2A-3E3B-64D9-1F60B85936BD}"/>
              </a:ext>
            </a:extLst>
          </p:cNvPr>
          <p:cNvSpPr>
            <a:spLocks noChangeArrowheads="1"/>
          </p:cNvSpPr>
          <p:nvPr/>
        </p:nvSpPr>
        <p:spPr bwMode="auto">
          <a:xfrm>
            <a:off x="2337777" y="507467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TESTNAME25</a:t>
            </a:r>
            <a:endParaRPr kumimoji="0" lang="en-US" altLang="en-US" sz="800" b="1" i="0" u="none" strike="noStrike" cap="none" normalizeH="0" baseline="0" dirty="0">
              <a:ln>
                <a:noFill/>
              </a:ln>
              <a:solidFill>
                <a:srgbClr val="009900"/>
              </a:solidFill>
              <a:effectLst/>
              <a:latin typeface="+mn-lt"/>
            </a:endParaRPr>
          </a:p>
        </p:txBody>
      </p:sp>
      <p:sp>
        <p:nvSpPr>
          <p:cNvPr id="13" name="TESTNAME24">
            <a:extLst>
              <a:ext uri="{FF2B5EF4-FFF2-40B4-BE49-F238E27FC236}">
                <a16:creationId xmlns:a16="http://schemas.microsoft.com/office/drawing/2014/main" id="{F4B30A90-B735-3995-1C32-D7E91417897E}"/>
              </a:ext>
            </a:extLst>
          </p:cNvPr>
          <p:cNvSpPr>
            <a:spLocks noChangeArrowheads="1"/>
          </p:cNvSpPr>
          <p:nvPr/>
        </p:nvSpPr>
        <p:spPr bwMode="auto">
          <a:xfrm>
            <a:off x="2337777" y="490578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TESTNAME24</a:t>
            </a:r>
            <a:endParaRPr kumimoji="0" lang="en-US" altLang="en-US" sz="800" b="1" i="0" u="none" strike="noStrike" cap="none" normalizeH="0" baseline="0" dirty="0">
              <a:ln>
                <a:noFill/>
              </a:ln>
              <a:solidFill>
                <a:srgbClr val="009900"/>
              </a:solidFill>
              <a:effectLst/>
              <a:latin typeface="+mn-lt"/>
            </a:endParaRPr>
          </a:p>
        </p:txBody>
      </p:sp>
      <p:sp>
        <p:nvSpPr>
          <p:cNvPr id="14" name="TESTNAME23">
            <a:extLst>
              <a:ext uri="{FF2B5EF4-FFF2-40B4-BE49-F238E27FC236}">
                <a16:creationId xmlns:a16="http://schemas.microsoft.com/office/drawing/2014/main" id="{775BD942-AB2F-39DF-168E-6C231185B52D}"/>
              </a:ext>
            </a:extLst>
          </p:cNvPr>
          <p:cNvSpPr>
            <a:spLocks noChangeArrowheads="1"/>
          </p:cNvSpPr>
          <p:nvPr/>
        </p:nvSpPr>
        <p:spPr bwMode="auto">
          <a:xfrm>
            <a:off x="2337777" y="473722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TESTNAME23</a:t>
            </a:r>
            <a:endParaRPr kumimoji="0" lang="en-US" altLang="en-US" sz="800" b="1" i="0" u="none" strike="noStrike" cap="none" normalizeH="0" baseline="0" dirty="0">
              <a:ln>
                <a:noFill/>
              </a:ln>
              <a:solidFill>
                <a:srgbClr val="009900"/>
              </a:solidFill>
              <a:effectLst/>
              <a:latin typeface="+mn-lt"/>
            </a:endParaRPr>
          </a:p>
        </p:txBody>
      </p:sp>
      <p:sp>
        <p:nvSpPr>
          <p:cNvPr id="15" name="TESTNAME22">
            <a:extLst>
              <a:ext uri="{FF2B5EF4-FFF2-40B4-BE49-F238E27FC236}">
                <a16:creationId xmlns:a16="http://schemas.microsoft.com/office/drawing/2014/main" id="{6AC1397C-CC78-8DD5-C323-6C26A7FA90D4}"/>
              </a:ext>
            </a:extLst>
          </p:cNvPr>
          <p:cNvSpPr>
            <a:spLocks noChangeArrowheads="1"/>
          </p:cNvSpPr>
          <p:nvPr/>
        </p:nvSpPr>
        <p:spPr bwMode="auto">
          <a:xfrm>
            <a:off x="2337777" y="456037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TESTNAME22</a:t>
            </a:r>
            <a:endParaRPr kumimoji="0" lang="en-US" altLang="en-US" sz="800" b="1" i="0" u="none" strike="noStrike" cap="none" normalizeH="0" baseline="0" dirty="0">
              <a:ln>
                <a:noFill/>
              </a:ln>
              <a:solidFill>
                <a:srgbClr val="009900"/>
              </a:solidFill>
              <a:effectLst/>
              <a:latin typeface="+mn-lt"/>
            </a:endParaRPr>
          </a:p>
        </p:txBody>
      </p:sp>
      <p:sp>
        <p:nvSpPr>
          <p:cNvPr id="16" name="TESTNAME21">
            <a:extLst>
              <a:ext uri="{FF2B5EF4-FFF2-40B4-BE49-F238E27FC236}">
                <a16:creationId xmlns:a16="http://schemas.microsoft.com/office/drawing/2014/main" id="{D5E5B02C-30F8-D85E-47CC-F5EDA54A1D9B}"/>
              </a:ext>
            </a:extLst>
          </p:cNvPr>
          <p:cNvSpPr>
            <a:spLocks noChangeArrowheads="1"/>
          </p:cNvSpPr>
          <p:nvPr/>
        </p:nvSpPr>
        <p:spPr bwMode="auto">
          <a:xfrm>
            <a:off x="2337777" y="437886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TESTNAME21</a:t>
            </a:r>
            <a:endParaRPr kumimoji="0" lang="en-US" altLang="en-US" sz="800" b="1" i="0" u="none" strike="noStrike" cap="none" normalizeH="0" baseline="0" dirty="0">
              <a:ln>
                <a:noFill/>
              </a:ln>
              <a:solidFill>
                <a:srgbClr val="009900"/>
              </a:solidFill>
              <a:effectLst/>
              <a:latin typeface="+mn-lt"/>
            </a:endParaRPr>
          </a:p>
        </p:txBody>
      </p:sp>
      <p:sp>
        <p:nvSpPr>
          <p:cNvPr id="17" name="TESTNAME20">
            <a:extLst>
              <a:ext uri="{FF2B5EF4-FFF2-40B4-BE49-F238E27FC236}">
                <a16:creationId xmlns:a16="http://schemas.microsoft.com/office/drawing/2014/main" id="{50E21D23-0F9A-36BC-0684-BF9022E7FD65}"/>
              </a:ext>
            </a:extLst>
          </p:cNvPr>
          <p:cNvSpPr>
            <a:spLocks noChangeArrowheads="1"/>
          </p:cNvSpPr>
          <p:nvPr/>
        </p:nvSpPr>
        <p:spPr bwMode="auto">
          <a:xfrm>
            <a:off x="2337777" y="420114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TESTNAME20</a:t>
            </a:r>
            <a:endParaRPr kumimoji="0" lang="en-US" altLang="en-US" sz="800" b="1" i="0" u="none" strike="noStrike" cap="none" normalizeH="0" baseline="0" dirty="0">
              <a:ln>
                <a:noFill/>
              </a:ln>
              <a:solidFill>
                <a:srgbClr val="009900"/>
              </a:solidFill>
              <a:effectLst/>
              <a:latin typeface="+mn-lt"/>
            </a:endParaRPr>
          </a:p>
        </p:txBody>
      </p:sp>
      <p:sp>
        <p:nvSpPr>
          <p:cNvPr id="18" name="TESTNAME19">
            <a:extLst>
              <a:ext uri="{FF2B5EF4-FFF2-40B4-BE49-F238E27FC236}">
                <a16:creationId xmlns:a16="http://schemas.microsoft.com/office/drawing/2014/main" id="{27967AEF-03E9-F199-FA83-4F204F11DD1B}"/>
              </a:ext>
            </a:extLst>
          </p:cNvPr>
          <p:cNvSpPr>
            <a:spLocks noChangeArrowheads="1"/>
          </p:cNvSpPr>
          <p:nvPr/>
        </p:nvSpPr>
        <p:spPr bwMode="auto">
          <a:xfrm>
            <a:off x="2337777" y="4023424"/>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TESTNAME19</a:t>
            </a:r>
            <a:endParaRPr kumimoji="0" lang="en-US" altLang="en-US" sz="800" b="1" i="0" u="none" strike="noStrike" cap="none" normalizeH="0" baseline="0" dirty="0">
              <a:ln>
                <a:noFill/>
              </a:ln>
              <a:solidFill>
                <a:srgbClr val="009900"/>
              </a:solidFill>
              <a:effectLst/>
              <a:latin typeface="+mn-lt"/>
            </a:endParaRPr>
          </a:p>
        </p:txBody>
      </p:sp>
      <p:sp>
        <p:nvSpPr>
          <p:cNvPr id="19" name="TESTNAME18">
            <a:extLst>
              <a:ext uri="{FF2B5EF4-FFF2-40B4-BE49-F238E27FC236}">
                <a16:creationId xmlns:a16="http://schemas.microsoft.com/office/drawing/2014/main" id="{8E0587B0-1CEA-E47A-8319-5DC5449569F7}"/>
              </a:ext>
            </a:extLst>
          </p:cNvPr>
          <p:cNvSpPr>
            <a:spLocks noChangeArrowheads="1"/>
          </p:cNvSpPr>
          <p:nvPr/>
        </p:nvSpPr>
        <p:spPr bwMode="auto">
          <a:xfrm>
            <a:off x="2337777" y="384570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TESTNAME18</a:t>
            </a:r>
            <a:endParaRPr kumimoji="0" lang="en-US" altLang="en-US" sz="800" b="1" i="0" u="none" strike="noStrike" cap="none" normalizeH="0" baseline="0" dirty="0">
              <a:ln>
                <a:noFill/>
              </a:ln>
              <a:solidFill>
                <a:srgbClr val="009900"/>
              </a:solidFill>
              <a:effectLst/>
              <a:latin typeface="+mn-lt"/>
            </a:endParaRPr>
          </a:p>
        </p:txBody>
      </p:sp>
      <p:sp>
        <p:nvSpPr>
          <p:cNvPr id="20" name="TESTNAME17">
            <a:extLst>
              <a:ext uri="{FF2B5EF4-FFF2-40B4-BE49-F238E27FC236}">
                <a16:creationId xmlns:a16="http://schemas.microsoft.com/office/drawing/2014/main" id="{FCCC131E-356A-0924-C73A-87A2FA77CCFD}"/>
              </a:ext>
            </a:extLst>
          </p:cNvPr>
          <p:cNvSpPr>
            <a:spLocks noChangeArrowheads="1"/>
          </p:cNvSpPr>
          <p:nvPr/>
        </p:nvSpPr>
        <p:spPr bwMode="auto">
          <a:xfrm>
            <a:off x="2337777" y="366798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TESTNAME17</a:t>
            </a:r>
            <a:endParaRPr kumimoji="0" lang="en-US" altLang="en-US" sz="800" b="1" i="0" u="none" strike="noStrike" cap="none" normalizeH="0" baseline="0" dirty="0">
              <a:ln>
                <a:noFill/>
              </a:ln>
              <a:solidFill>
                <a:srgbClr val="009900"/>
              </a:solidFill>
              <a:effectLst/>
              <a:latin typeface="+mn-lt"/>
            </a:endParaRPr>
          </a:p>
        </p:txBody>
      </p:sp>
      <p:sp>
        <p:nvSpPr>
          <p:cNvPr id="21" name="TESTNAME16">
            <a:extLst>
              <a:ext uri="{FF2B5EF4-FFF2-40B4-BE49-F238E27FC236}">
                <a16:creationId xmlns:a16="http://schemas.microsoft.com/office/drawing/2014/main" id="{4269A8E9-901E-BF8E-38CB-0439AD724FEB}"/>
              </a:ext>
            </a:extLst>
          </p:cNvPr>
          <p:cNvSpPr>
            <a:spLocks noChangeArrowheads="1"/>
          </p:cNvSpPr>
          <p:nvPr/>
        </p:nvSpPr>
        <p:spPr bwMode="auto">
          <a:xfrm>
            <a:off x="2337777" y="3490267"/>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TESTNAME16</a:t>
            </a:r>
            <a:endParaRPr kumimoji="0" lang="en-US" altLang="en-US" sz="800" b="1" i="0" u="none" strike="noStrike" cap="none" normalizeH="0" baseline="0" dirty="0">
              <a:ln>
                <a:noFill/>
              </a:ln>
              <a:solidFill>
                <a:srgbClr val="009900"/>
              </a:solidFill>
              <a:effectLst/>
              <a:latin typeface="+mn-lt"/>
            </a:endParaRPr>
          </a:p>
        </p:txBody>
      </p:sp>
      <p:sp>
        <p:nvSpPr>
          <p:cNvPr id="22" name="TESTNAME15">
            <a:extLst>
              <a:ext uri="{FF2B5EF4-FFF2-40B4-BE49-F238E27FC236}">
                <a16:creationId xmlns:a16="http://schemas.microsoft.com/office/drawing/2014/main" id="{F8692615-19DA-4F6C-DC5E-88913951F42E}"/>
              </a:ext>
            </a:extLst>
          </p:cNvPr>
          <p:cNvSpPr>
            <a:spLocks noChangeArrowheads="1"/>
          </p:cNvSpPr>
          <p:nvPr/>
        </p:nvSpPr>
        <p:spPr bwMode="auto">
          <a:xfrm>
            <a:off x="2337777" y="331254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TESTNAME15</a:t>
            </a:r>
            <a:endParaRPr kumimoji="0" lang="en-US" altLang="en-US" sz="800" b="1" i="0" u="none" strike="noStrike" cap="none" normalizeH="0" baseline="0" dirty="0">
              <a:ln>
                <a:noFill/>
              </a:ln>
              <a:solidFill>
                <a:srgbClr val="009900"/>
              </a:solidFill>
              <a:effectLst/>
              <a:latin typeface="+mn-lt"/>
            </a:endParaRPr>
          </a:p>
        </p:txBody>
      </p:sp>
      <p:sp>
        <p:nvSpPr>
          <p:cNvPr id="23" name="TESTNAME14">
            <a:extLst>
              <a:ext uri="{FF2B5EF4-FFF2-40B4-BE49-F238E27FC236}">
                <a16:creationId xmlns:a16="http://schemas.microsoft.com/office/drawing/2014/main" id="{8CC1C219-58A0-CC4C-CE2E-0F25CE4056C3}"/>
              </a:ext>
            </a:extLst>
          </p:cNvPr>
          <p:cNvSpPr>
            <a:spLocks noChangeArrowheads="1"/>
          </p:cNvSpPr>
          <p:nvPr/>
        </p:nvSpPr>
        <p:spPr bwMode="auto">
          <a:xfrm>
            <a:off x="2337777" y="313482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TESTNAME14</a:t>
            </a:r>
            <a:endParaRPr kumimoji="0" lang="en-US" altLang="en-US" sz="800" b="1" i="0" u="none" strike="noStrike" cap="none" normalizeH="0" baseline="0" dirty="0">
              <a:ln>
                <a:noFill/>
              </a:ln>
              <a:solidFill>
                <a:srgbClr val="009900"/>
              </a:solidFill>
              <a:effectLst/>
              <a:latin typeface="+mn-lt"/>
            </a:endParaRPr>
          </a:p>
        </p:txBody>
      </p:sp>
      <p:sp>
        <p:nvSpPr>
          <p:cNvPr id="24" name="TESTNAME13">
            <a:extLst>
              <a:ext uri="{FF2B5EF4-FFF2-40B4-BE49-F238E27FC236}">
                <a16:creationId xmlns:a16="http://schemas.microsoft.com/office/drawing/2014/main" id="{41E070C9-46E0-D4DF-007F-CCC84936018F}"/>
              </a:ext>
            </a:extLst>
          </p:cNvPr>
          <p:cNvSpPr>
            <a:spLocks noChangeArrowheads="1"/>
          </p:cNvSpPr>
          <p:nvPr/>
        </p:nvSpPr>
        <p:spPr bwMode="auto">
          <a:xfrm>
            <a:off x="2337777" y="295711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a:solidFill>
                  <a:srgbClr val="009900"/>
                </a:solidFill>
                <a:latin typeface="+mn-lt"/>
              </a:rPr>
              <a:t>TESTNAME13</a:t>
            </a:r>
            <a:endParaRPr kumimoji="0" lang="en-US" altLang="en-US" sz="800" b="1" i="0" u="none" strike="noStrike" cap="none" normalizeH="0" baseline="0" dirty="0">
              <a:ln>
                <a:noFill/>
              </a:ln>
              <a:solidFill>
                <a:srgbClr val="009900"/>
              </a:solidFill>
              <a:effectLst/>
              <a:latin typeface="+mn-lt"/>
            </a:endParaRPr>
          </a:p>
        </p:txBody>
      </p:sp>
      <p:sp>
        <p:nvSpPr>
          <p:cNvPr id="25" name="TESTNAME12">
            <a:extLst>
              <a:ext uri="{FF2B5EF4-FFF2-40B4-BE49-F238E27FC236}">
                <a16:creationId xmlns:a16="http://schemas.microsoft.com/office/drawing/2014/main" id="{DB63E5C2-515A-83B7-76FB-936B1696E1CE}"/>
              </a:ext>
            </a:extLst>
          </p:cNvPr>
          <p:cNvSpPr>
            <a:spLocks noChangeArrowheads="1"/>
          </p:cNvSpPr>
          <p:nvPr/>
        </p:nvSpPr>
        <p:spPr bwMode="auto">
          <a:xfrm>
            <a:off x="2337777" y="277939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TESTNAME12</a:t>
            </a:r>
            <a:endParaRPr kumimoji="0" lang="en-US" altLang="en-US" sz="800" b="1" i="0" u="none" strike="noStrike" cap="none" normalizeH="0" baseline="0" dirty="0">
              <a:ln>
                <a:noFill/>
              </a:ln>
              <a:solidFill>
                <a:srgbClr val="009900"/>
              </a:solidFill>
              <a:effectLst/>
              <a:latin typeface="+mn-lt"/>
            </a:endParaRPr>
          </a:p>
        </p:txBody>
      </p:sp>
      <p:sp>
        <p:nvSpPr>
          <p:cNvPr id="26" name="TESTNAME11">
            <a:extLst>
              <a:ext uri="{FF2B5EF4-FFF2-40B4-BE49-F238E27FC236}">
                <a16:creationId xmlns:a16="http://schemas.microsoft.com/office/drawing/2014/main" id="{46E747E9-173F-1973-2F37-7C21C3E09870}"/>
              </a:ext>
            </a:extLst>
          </p:cNvPr>
          <p:cNvSpPr>
            <a:spLocks noChangeArrowheads="1"/>
          </p:cNvSpPr>
          <p:nvPr/>
        </p:nvSpPr>
        <p:spPr bwMode="auto">
          <a:xfrm>
            <a:off x="2337777" y="2601672"/>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TESTNAME11</a:t>
            </a:r>
            <a:endParaRPr kumimoji="0" lang="en-US" altLang="en-US" sz="800" b="1" i="0" u="none" strike="noStrike" cap="none" normalizeH="0" baseline="0" dirty="0">
              <a:ln>
                <a:noFill/>
              </a:ln>
              <a:solidFill>
                <a:srgbClr val="009900"/>
              </a:solidFill>
              <a:effectLst/>
              <a:latin typeface="+mn-lt"/>
            </a:endParaRPr>
          </a:p>
        </p:txBody>
      </p:sp>
      <p:sp>
        <p:nvSpPr>
          <p:cNvPr id="27" name="TESTNAME10">
            <a:extLst>
              <a:ext uri="{FF2B5EF4-FFF2-40B4-BE49-F238E27FC236}">
                <a16:creationId xmlns:a16="http://schemas.microsoft.com/office/drawing/2014/main" id="{CCB595BA-3FEE-524F-27B8-A9BD11476401}"/>
              </a:ext>
            </a:extLst>
          </p:cNvPr>
          <p:cNvSpPr>
            <a:spLocks noChangeArrowheads="1"/>
          </p:cNvSpPr>
          <p:nvPr/>
        </p:nvSpPr>
        <p:spPr bwMode="auto">
          <a:xfrm>
            <a:off x="2337777" y="242395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TESTNAME10</a:t>
            </a:r>
            <a:endParaRPr kumimoji="0" lang="en-US" altLang="en-US" sz="800" b="1" i="0" u="none" strike="noStrike" cap="none" normalizeH="0" baseline="0" dirty="0">
              <a:ln>
                <a:noFill/>
              </a:ln>
              <a:solidFill>
                <a:srgbClr val="009900"/>
              </a:solidFill>
              <a:effectLst/>
              <a:latin typeface="+mn-lt"/>
            </a:endParaRPr>
          </a:p>
        </p:txBody>
      </p:sp>
      <p:sp>
        <p:nvSpPr>
          <p:cNvPr id="28" name="TESTNAME09">
            <a:extLst>
              <a:ext uri="{FF2B5EF4-FFF2-40B4-BE49-F238E27FC236}">
                <a16:creationId xmlns:a16="http://schemas.microsoft.com/office/drawing/2014/main" id="{56DF761A-2046-C63A-0A7F-D5C6C4233D5F}"/>
              </a:ext>
            </a:extLst>
          </p:cNvPr>
          <p:cNvSpPr>
            <a:spLocks noChangeArrowheads="1"/>
          </p:cNvSpPr>
          <p:nvPr/>
        </p:nvSpPr>
        <p:spPr bwMode="auto">
          <a:xfrm>
            <a:off x="2337777" y="2246233"/>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TESTNAME09</a:t>
            </a:r>
            <a:endParaRPr kumimoji="0" lang="en-US" altLang="en-US" sz="800" b="1" i="0" u="none" strike="noStrike" cap="none" normalizeH="0" baseline="0" dirty="0">
              <a:ln>
                <a:noFill/>
              </a:ln>
              <a:solidFill>
                <a:srgbClr val="009900"/>
              </a:solidFill>
              <a:effectLst/>
              <a:latin typeface="+mn-lt"/>
            </a:endParaRPr>
          </a:p>
        </p:txBody>
      </p:sp>
      <p:sp>
        <p:nvSpPr>
          <p:cNvPr id="29" name="TESTNAME08">
            <a:extLst>
              <a:ext uri="{FF2B5EF4-FFF2-40B4-BE49-F238E27FC236}">
                <a16:creationId xmlns:a16="http://schemas.microsoft.com/office/drawing/2014/main" id="{4F7E05C9-2711-7F06-9491-29D4290B3A70}"/>
              </a:ext>
            </a:extLst>
          </p:cNvPr>
          <p:cNvSpPr>
            <a:spLocks noChangeArrowheads="1"/>
          </p:cNvSpPr>
          <p:nvPr/>
        </p:nvSpPr>
        <p:spPr bwMode="auto">
          <a:xfrm>
            <a:off x="2337777" y="206851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TESTNAME08</a:t>
            </a:r>
            <a:endParaRPr kumimoji="0" lang="en-US" altLang="en-US" sz="800" b="1" i="0" u="none" strike="noStrike" cap="none" normalizeH="0" baseline="0" dirty="0">
              <a:ln>
                <a:noFill/>
              </a:ln>
              <a:solidFill>
                <a:srgbClr val="009900"/>
              </a:solidFill>
              <a:effectLst/>
              <a:latin typeface="+mn-lt"/>
            </a:endParaRPr>
          </a:p>
        </p:txBody>
      </p:sp>
      <p:sp>
        <p:nvSpPr>
          <p:cNvPr id="30" name="TESTNAME07">
            <a:extLst>
              <a:ext uri="{FF2B5EF4-FFF2-40B4-BE49-F238E27FC236}">
                <a16:creationId xmlns:a16="http://schemas.microsoft.com/office/drawing/2014/main" id="{E5387E8E-551A-AF4D-15D5-8DBBF653F20B}"/>
              </a:ext>
            </a:extLst>
          </p:cNvPr>
          <p:cNvSpPr>
            <a:spLocks noChangeArrowheads="1"/>
          </p:cNvSpPr>
          <p:nvPr/>
        </p:nvSpPr>
        <p:spPr bwMode="auto">
          <a:xfrm>
            <a:off x="2337777" y="1890795"/>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TESTNAME07</a:t>
            </a:r>
            <a:endParaRPr kumimoji="0" lang="en-US" altLang="en-US" sz="800" b="1" i="0" u="none" strike="noStrike" cap="none" normalizeH="0" baseline="0" dirty="0">
              <a:ln>
                <a:noFill/>
              </a:ln>
              <a:solidFill>
                <a:srgbClr val="009900"/>
              </a:solidFill>
              <a:effectLst/>
              <a:latin typeface="+mn-lt"/>
            </a:endParaRPr>
          </a:p>
        </p:txBody>
      </p:sp>
      <p:sp>
        <p:nvSpPr>
          <p:cNvPr id="31" name="TESTNAME06">
            <a:extLst>
              <a:ext uri="{FF2B5EF4-FFF2-40B4-BE49-F238E27FC236}">
                <a16:creationId xmlns:a16="http://schemas.microsoft.com/office/drawing/2014/main" id="{8C11472E-4429-C4C9-9F4E-7D6194D8BA57}"/>
              </a:ext>
            </a:extLst>
          </p:cNvPr>
          <p:cNvSpPr>
            <a:spLocks noChangeArrowheads="1"/>
          </p:cNvSpPr>
          <p:nvPr/>
        </p:nvSpPr>
        <p:spPr bwMode="auto">
          <a:xfrm>
            <a:off x="2337777" y="1713076"/>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TESTNAME06</a:t>
            </a:r>
            <a:endParaRPr kumimoji="0" lang="en-US" altLang="en-US" sz="800" b="1" i="0" u="none" strike="noStrike" cap="none" normalizeH="0" baseline="0" dirty="0">
              <a:ln>
                <a:noFill/>
              </a:ln>
              <a:solidFill>
                <a:srgbClr val="009900"/>
              </a:solidFill>
              <a:effectLst/>
              <a:latin typeface="+mn-lt"/>
            </a:endParaRPr>
          </a:p>
        </p:txBody>
      </p:sp>
      <p:sp>
        <p:nvSpPr>
          <p:cNvPr id="32" name="TESTNAME05">
            <a:extLst>
              <a:ext uri="{FF2B5EF4-FFF2-40B4-BE49-F238E27FC236}">
                <a16:creationId xmlns:a16="http://schemas.microsoft.com/office/drawing/2014/main" id="{DC8B8E40-D2DC-FEA3-EAC9-1C6C830D8CF2}"/>
              </a:ext>
            </a:extLst>
          </p:cNvPr>
          <p:cNvSpPr>
            <a:spLocks noChangeArrowheads="1"/>
          </p:cNvSpPr>
          <p:nvPr/>
        </p:nvSpPr>
        <p:spPr bwMode="auto">
          <a:xfrm>
            <a:off x="2337777" y="153535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TESTNAME05</a:t>
            </a:r>
            <a:endParaRPr kumimoji="0" lang="en-US" altLang="en-US" sz="800" b="1" i="0" u="none" strike="noStrike" cap="none" normalizeH="0" baseline="0" dirty="0">
              <a:ln>
                <a:noFill/>
              </a:ln>
              <a:solidFill>
                <a:srgbClr val="009900"/>
              </a:solidFill>
              <a:effectLst/>
              <a:latin typeface="+mn-lt"/>
            </a:endParaRPr>
          </a:p>
        </p:txBody>
      </p:sp>
      <p:sp>
        <p:nvSpPr>
          <p:cNvPr id="33" name="TESTNAME04">
            <a:extLst>
              <a:ext uri="{FF2B5EF4-FFF2-40B4-BE49-F238E27FC236}">
                <a16:creationId xmlns:a16="http://schemas.microsoft.com/office/drawing/2014/main" id="{A542AEC7-9F64-BD2E-23BB-DCE891DBFF55}"/>
              </a:ext>
            </a:extLst>
          </p:cNvPr>
          <p:cNvSpPr>
            <a:spLocks noChangeArrowheads="1"/>
          </p:cNvSpPr>
          <p:nvPr/>
        </p:nvSpPr>
        <p:spPr bwMode="auto">
          <a:xfrm>
            <a:off x="2337777" y="1357638"/>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TESTNAME04</a:t>
            </a:r>
            <a:endParaRPr kumimoji="0" lang="en-US" altLang="en-US" sz="800" b="1" i="0" u="none" strike="noStrike" cap="none" normalizeH="0" baseline="0" dirty="0">
              <a:ln>
                <a:noFill/>
              </a:ln>
              <a:solidFill>
                <a:srgbClr val="009900"/>
              </a:solidFill>
              <a:effectLst/>
              <a:latin typeface="+mn-lt"/>
            </a:endParaRPr>
          </a:p>
        </p:txBody>
      </p:sp>
      <p:sp>
        <p:nvSpPr>
          <p:cNvPr id="34" name="TESTNAME03">
            <a:extLst>
              <a:ext uri="{FF2B5EF4-FFF2-40B4-BE49-F238E27FC236}">
                <a16:creationId xmlns:a16="http://schemas.microsoft.com/office/drawing/2014/main" id="{FDF223C7-E985-51E9-7ECF-4065C265AC64}"/>
              </a:ext>
            </a:extLst>
          </p:cNvPr>
          <p:cNvSpPr>
            <a:spLocks noChangeArrowheads="1"/>
          </p:cNvSpPr>
          <p:nvPr/>
        </p:nvSpPr>
        <p:spPr bwMode="auto">
          <a:xfrm>
            <a:off x="2337777" y="117991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TESTNAME03</a:t>
            </a:r>
            <a:endParaRPr kumimoji="0" lang="en-US" altLang="en-US" sz="800" b="1" i="0" u="none" strike="noStrike" cap="none" normalizeH="0" baseline="0" dirty="0">
              <a:ln>
                <a:noFill/>
              </a:ln>
              <a:solidFill>
                <a:srgbClr val="009900"/>
              </a:solidFill>
              <a:effectLst/>
              <a:latin typeface="+mn-lt"/>
            </a:endParaRPr>
          </a:p>
        </p:txBody>
      </p:sp>
      <p:sp>
        <p:nvSpPr>
          <p:cNvPr id="35" name="TESTNAME02">
            <a:extLst>
              <a:ext uri="{FF2B5EF4-FFF2-40B4-BE49-F238E27FC236}">
                <a16:creationId xmlns:a16="http://schemas.microsoft.com/office/drawing/2014/main" id="{F38C862B-F3CD-30B1-2075-FEF1E34B1202}"/>
              </a:ext>
            </a:extLst>
          </p:cNvPr>
          <p:cNvSpPr>
            <a:spLocks noChangeArrowheads="1"/>
          </p:cNvSpPr>
          <p:nvPr/>
        </p:nvSpPr>
        <p:spPr bwMode="auto">
          <a:xfrm>
            <a:off x="2337777" y="1002200"/>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TESTNAME02</a:t>
            </a:r>
            <a:endParaRPr kumimoji="0" lang="en-US" altLang="en-US" sz="800" b="1" i="0" u="none" strike="noStrike" cap="none" normalizeH="0" baseline="0" dirty="0">
              <a:ln>
                <a:noFill/>
              </a:ln>
              <a:solidFill>
                <a:srgbClr val="009900"/>
              </a:solidFill>
              <a:effectLst/>
              <a:latin typeface="+mn-lt"/>
            </a:endParaRPr>
          </a:p>
        </p:txBody>
      </p:sp>
      <p:sp>
        <p:nvSpPr>
          <p:cNvPr id="36" name="TESTNAME01">
            <a:extLst>
              <a:ext uri="{FF2B5EF4-FFF2-40B4-BE49-F238E27FC236}">
                <a16:creationId xmlns:a16="http://schemas.microsoft.com/office/drawing/2014/main" id="{1A61386B-D33B-5170-251E-A711DAB3D682}"/>
              </a:ext>
            </a:extLst>
          </p:cNvPr>
          <p:cNvSpPr>
            <a:spLocks noChangeArrowheads="1"/>
          </p:cNvSpPr>
          <p:nvPr/>
        </p:nvSpPr>
        <p:spPr bwMode="auto">
          <a:xfrm>
            <a:off x="2337777" y="824481"/>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TESTNAME01</a:t>
            </a:r>
            <a:endParaRPr kumimoji="0" lang="en-US" altLang="en-US" sz="800" b="1" i="0" u="none" strike="noStrike" cap="none" normalizeH="0" baseline="0" dirty="0">
              <a:ln>
                <a:noFill/>
              </a:ln>
              <a:solidFill>
                <a:srgbClr val="009900"/>
              </a:solidFill>
              <a:effectLst/>
              <a:latin typeface="+mn-lt"/>
            </a:endParaRPr>
          </a:p>
        </p:txBody>
      </p:sp>
      <p:sp>
        <p:nvSpPr>
          <p:cNvPr id="37" name="TESTNAME00">
            <a:extLst>
              <a:ext uri="{FF2B5EF4-FFF2-40B4-BE49-F238E27FC236}">
                <a16:creationId xmlns:a16="http://schemas.microsoft.com/office/drawing/2014/main" id="{1FEF2576-D83D-C01E-B80C-F357399D7C73}"/>
              </a:ext>
            </a:extLst>
          </p:cNvPr>
          <p:cNvSpPr>
            <a:spLocks noChangeArrowheads="1"/>
          </p:cNvSpPr>
          <p:nvPr/>
        </p:nvSpPr>
        <p:spPr bwMode="auto">
          <a:xfrm>
            <a:off x="2332874" y="656579"/>
            <a:ext cx="6588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spcBef>
                <a:spcPct val="0"/>
              </a:spcBef>
              <a:spcAft>
                <a:spcPct val="0"/>
              </a:spcAft>
              <a:buClrTx/>
              <a:buSzTx/>
              <a:buFontTx/>
              <a:buNone/>
              <a:tabLst/>
            </a:pPr>
            <a:r>
              <a:rPr lang="en-US" altLang="en-US" sz="800" b="1" dirty="0">
                <a:solidFill>
                  <a:srgbClr val="009900"/>
                </a:solidFill>
                <a:latin typeface="+mn-lt"/>
              </a:rPr>
              <a:t>TESTNAME00</a:t>
            </a:r>
            <a:endParaRPr kumimoji="0" lang="en-US" altLang="en-US" sz="800" b="1" i="0" u="none" strike="noStrike" cap="none" normalizeH="0" baseline="0" dirty="0">
              <a:ln>
                <a:noFill/>
              </a:ln>
              <a:solidFill>
                <a:srgbClr val="009900"/>
              </a:solidFill>
              <a:effectLst/>
              <a:latin typeface="+mn-lt"/>
            </a:endParaRPr>
          </a:p>
        </p:txBody>
      </p:sp>
    </p:spTree>
    <p:extLst>
      <p:ext uri="{BB962C8B-B14F-4D97-AF65-F5344CB8AC3E}">
        <p14:creationId xmlns:p14="http://schemas.microsoft.com/office/powerpoint/2010/main" val="49752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3669402"/>
          </a:xfrm>
        </p:spPr>
        <p:txBody>
          <a:bodyPr/>
          <a:lstStyle/>
          <a:p>
            <a:pPr>
              <a:spcBef>
                <a:spcPts val="0"/>
              </a:spcBef>
            </a:pPr>
            <a:r>
              <a:rPr lang="en-US" dirty="0" err="1">
                <a:solidFill>
                  <a:srgbClr val="FF0000"/>
                </a:solidFill>
              </a:rPr>
              <a:t>ClientName</a:t>
            </a:r>
            <a:r>
              <a:rPr lang="en-US" dirty="0"/>
              <a:t> is introducing a new </a:t>
            </a:r>
            <a:r>
              <a:rPr lang="en-US" dirty="0">
                <a:solidFill>
                  <a:srgbClr val="FF0000"/>
                </a:solidFill>
              </a:rPr>
              <a:t>product category</a:t>
            </a:r>
            <a:r>
              <a:rPr lang="en-US" dirty="0"/>
              <a:t> indicated for the treatment of </a:t>
            </a:r>
            <a:r>
              <a:rPr lang="en-US" dirty="0">
                <a:solidFill>
                  <a:srgbClr val="FF0000"/>
                </a:solidFill>
              </a:rPr>
              <a:t>indications</a:t>
            </a:r>
            <a:r>
              <a:rPr lang="en-US" dirty="0"/>
              <a:t>.</a:t>
            </a:r>
          </a:p>
          <a:p>
            <a:pPr>
              <a:spcBef>
                <a:spcPts val="0"/>
              </a:spcBef>
            </a:pPr>
            <a:endParaRPr lang="en-US" dirty="0"/>
          </a:p>
          <a:p>
            <a:pPr>
              <a:spcBef>
                <a:spcPts val="0"/>
              </a:spcBef>
            </a:pPr>
            <a:r>
              <a:rPr lang="en-US" dirty="0"/>
              <a:t>This product will be marketed in </a:t>
            </a:r>
            <a:r>
              <a:rPr lang="en-US" dirty="0">
                <a:solidFill>
                  <a:srgbClr val="FF0000"/>
                </a:solidFill>
              </a:rPr>
              <a:t>XXXX</a:t>
            </a:r>
            <a:r>
              <a:rPr lang="en-US" dirty="0"/>
              <a:t>.</a:t>
            </a:r>
          </a:p>
          <a:p>
            <a:pPr>
              <a:spcBef>
                <a:spcPts val="0"/>
              </a:spcBef>
            </a:pPr>
            <a:endParaRPr lang="en-US" dirty="0"/>
          </a:p>
          <a:p>
            <a:pPr>
              <a:spcBef>
                <a:spcPts val="0"/>
              </a:spcBef>
            </a:pPr>
            <a:r>
              <a:rPr lang="en-US" dirty="0"/>
              <a:t>Overview of services includes: </a:t>
            </a:r>
          </a:p>
          <a:p>
            <a:pPr>
              <a:spcBef>
                <a:spcPts val="0"/>
              </a:spcBef>
            </a:pPr>
            <a:endParaRPr lang="en-US" dirty="0"/>
          </a:p>
          <a:p>
            <a:pPr marL="285750" indent="-169863">
              <a:spcBef>
                <a:spcPts val="0"/>
              </a:spcBef>
              <a:buClr>
                <a:srgbClr val="062E83"/>
              </a:buClr>
              <a:buFont typeface="Wingdings" panose="05000000000000000000" pitchFamily="2" charset="2"/>
              <a:buChar char="§"/>
            </a:pPr>
            <a:r>
              <a:rPr lang="en-US" dirty="0"/>
              <a:t>Name Development, Trademark Screening, and Linguistics conducted by Brand Institute</a:t>
            </a:r>
          </a:p>
          <a:p>
            <a:pPr marL="285750" indent="-169863">
              <a:spcBef>
                <a:spcPts val="0"/>
              </a:spcBef>
              <a:buClr>
                <a:srgbClr val="062E83"/>
              </a:buClr>
              <a:buFont typeface="Wingdings" panose="05000000000000000000" pitchFamily="2" charset="2"/>
              <a:buChar char="§"/>
            </a:pPr>
            <a:endParaRPr lang="en-US" b="1" dirty="0"/>
          </a:p>
          <a:p>
            <a:pPr marL="285750" indent="-169863">
              <a:spcBef>
                <a:spcPts val="0"/>
              </a:spcBef>
              <a:buClr>
                <a:srgbClr val="062E83"/>
              </a:buClr>
              <a:buFont typeface="Wingdings" panose="05000000000000000000" pitchFamily="2" charset="2"/>
              <a:buChar char="§"/>
            </a:pPr>
            <a:r>
              <a:rPr lang="en-US" dirty="0"/>
              <a:t>Safety &amp; Market Research conducted by Brand Institute/Drug Safety Institute</a:t>
            </a:r>
          </a:p>
          <a:p>
            <a:pPr>
              <a:spcBef>
                <a:spcPts val="0"/>
              </a:spcBef>
            </a:pPr>
            <a:endParaRPr lang="en-US" dirty="0"/>
          </a:p>
          <a:p>
            <a:pPr>
              <a:spcBef>
                <a:spcPts val="0"/>
              </a:spcBef>
            </a:pPr>
            <a:r>
              <a:rPr lang="en-US" dirty="0"/>
              <a:t>An online self-administered questionnaire (SAQ) was conducted among xx </a:t>
            </a:r>
            <a:r>
              <a:rPr lang="en-US" dirty="0" err="1"/>
              <a:t>HCPs</a:t>
            </a:r>
            <a:r>
              <a:rPr lang="en-US" dirty="0"/>
              <a:t> (physicians, pharmacists, pharmacologists, and chemists).</a:t>
            </a:r>
          </a:p>
        </p:txBody>
      </p:sp>
    </p:spTree>
    <p:extLst>
      <p:ext uri="{BB962C8B-B14F-4D97-AF65-F5344CB8AC3E}">
        <p14:creationId xmlns:p14="http://schemas.microsoft.com/office/powerpoint/2010/main" val="399831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B56EDCF-D114-B188-31FD-F11B846C916D}"/>
              </a:ext>
            </a:extLst>
          </p:cNvPr>
          <p:cNvSpPr txBox="1">
            <a:spLocks/>
          </p:cNvSpPr>
          <p:nvPr/>
        </p:nvSpPr>
        <p:spPr>
          <a:xfrm>
            <a:off x="190500" y="3940274"/>
            <a:ext cx="11810999"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Section B: Analysis of Secondary Research</a:t>
            </a:r>
          </a:p>
        </p:txBody>
      </p:sp>
      <p:pic>
        <p:nvPicPr>
          <p:cNvPr id="7" name="Picture Placeholder 6" descr="Close-up of a molecule model&#10;&#10;Description automatically generated">
            <a:extLst>
              <a:ext uri="{FF2B5EF4-FFF2-40B4-BE49-F238E27FC236}">
                <a16:creationId xmlns:a16="http://schemas.microsoft.com/office/drawing/2014/main" id="{4B5834AE-CC1C-9961-925D-A51A9547692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1771" b="31771"/>
          <a:stretch>
            <a:fillRect/>
          </a:stretch>
        </p:blipFill>
        <p:spPr/>
      </p:pic>
    </p:spTree>
    <p:extLst>
      <p:ext uri="{BB962C8B-B14F-4D97-AF65-F5344CB8AC3E}">
        <p14:creationId xmlns:p14="http://schemas.microsoft.com/office/powerpoint/2010/main" val="215748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DSI Phonetic and Orthographic Computer Analysis (</a:t>
            </a:r>
            <a:r>
              <a:rPr lang="en-US" dirty="0" err="1"/>
              <a:t>POCA</a:t>
            </a:r>
            <a:r>
              <a:rPr lang="en-US" dirty="0"/>
              <a:t> Plus)</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2746073"/>
          </a:xfrm>
        </p:spPr>
        <p:txBody>
          <a:bodyPr/>
          <a:lstStyle/>
          <a:p>
            <a:pPr>
              <a:spcBef>
                <a:spcPts val="0"/>
              </a:spcBef>
              <a:buClr>
                <a:srgbClr val="1D3D7C"/>
              </a:buClr>
            </a:pPr>
            <a:r>
              <a:rPr lang="en-US" b="1" u="sng" dirty="0"/>
              <a:t>Phonetic Analysis</a:t>
            </a:r>
            <a:endParaRPr lang="en-US" b="1" dirty="0"/>
          </a:p>
          <a:p>
            <a:pPr marL="285750" indent="-285750">
              <a:spcBef>
                <a:spcPts val="0"/>
              </a:spcBef>
              <a:buClr>
                <a:srgbClr val="1D3D7C"/>
              </a:buClr>
              <a:buFont typeface="Wingdings" panose="05000000000000000000" pitchFamily="2" charset="2"/>
              <a:buChar char="§"/>
            </a:pPr>
            <a:endParaRPr lang="en-US" dirty="0"/>
          </a:p>
          <a:p>
            <a:pPr marL="285750" indent="-285750">
              <a:spcBef>
                <a:spcPts val="0"/>
              </a:spcBef>
              <a:buClr>
                <a:srgbClr val="1D3D7C"/>
              </a:buClr>
              <a:buFont typeface="Wingdings" panose="05000000000000000000" pitchFamily="2" charset="2"/>
              <a:buChar char="§"/>
            </a:pPr>
            <a:r>
              <a:rPr lang="en-US" dirty="0"/>
              <a:t>Uses the FDA’s ALINE algorithm, which is a phonetic similarity approach, using phonetic features to compare two words by their sounds in English. </a:t>
            </a:r>
            <a:r>
              <a:rPr lang="en-US" dirty="0" err="1"/>
              <a:t>POCA</a:t>
            </a:r>
            <a:r>
              <a:rPr lang="en-US" dirty="0"/>
              <a:t> Plus refers to the fact that the </a:t>
            </a:r>
            <a:r>
              <a:rPr lang="en-US" dirty="0" err="1"/>
              <a:t>POCA</a:t>
            </a:r>
            <a:r>
              <a:rPr lang="en-US" dirty="0"/>
              <a:t> system used by DSI is different from the FDA in that it compares two names by their sounds in Czech, Dutch, French, German, Italian, Polish, Portuguese, and Spanish. </a:t>
            </a:r>
          </a:p>
          <a:p>
            <a:pPr marL="285750" indent="-285750">
              <a:spcBef>
                <a:spcPts val="0"/>
              </a:spcBef>
              <a:buClr>
                <a:srgbClr val="1D3D7C"/>
              </a:buClr>
              <a:buFont typeface="Wingdings" panose="05000000000000000000" pitchFamily="2" charset="2"/>
              <a:buChar char="§"/>
            </a:pPr>
            <a:endParaRPr lang="en-US" dirty="0"/>
          </a:p>
          <a:p>
            <a:pPr>
              <a:spcBef>
                <a:spcPts val="0"/>
              </a:spcBef>
              <a:buClr>
                <a:srgbClr val="1D3D7C"/>
              </a:buClr>
            </a:pPr>
            <a:r>
              <a:rPr lang="en-US" b="1" u="sng" dirty="0"/>
              <a:t>Orthographic Analysis</a:t>
            </a:r>
            <a:endParaRPr lang="en-US" b="1" dirty="0"/>
          </a:p>
          <a:p>
            <a:pPr marL="285750" indent="-285750">
              <a:spcBef>
                <a:spcPts val="0"/>
              </a:spcBef>
              <a:buClr>
                <a:srgbClr val="1D3D7C"/>
              </a:buClr>
              <a:buFont typeface="Wingdings" panose="05000000000000000000" pitchFamily="2" charset="2"/>
              <a:buChar char="§"/>
            </a:pPr>
            <a:endParaRPr lang="en-US" dirty="0"/>
          </a:p>
          <a:p>
            <a:pPr marL="285750" indent="-285750">
              <a:spcBef>
                <a:spcPts val="0"/>
              </a:spcBef>
              <a:buClr>
                <a:srgbClr val="1D3D7C"/>
              </a:buClr>
              <a:buFont typeface="Wingdings" panose="05000000000000000000" pitchFamily="2" charset="2"/>
              <a:buChar char="§"/>
            </a:pPr>
            <a:r>
              <a:rPr lang="en-US" dirty="0"/>
              <a:t>Uses the FDA's ADAPTIVE algorithm, which is a version of the ALINE algorithm modified for orthographic purposes.</a:t>
            </a:r>
          </a:p>
        </p:txBody>
      </p:sp>
    </p:spTree>
    <p:extLst>
      <p:ext uri="{BB962C8B-B14F-4D97-AF65-F5344CB8AC3E}">
        <p14:creationId xmlns:p14="http://schemas.microsoft.com/office/powerpoint/2010/main" val="1897954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err="1"/>
              <a:t>POCA</a:t>
            </a:r>
            <a:r>
              <a:rPr lang="en-US" dirty="0"/>
              <a:t> Plus - Results Example </a:t>
            </a:r>
          </a:p>
        </p:txBody>
      </p:sp>
      <p:graphicFrame>
        <p:nvGraphicFramePr>
          <p:cNvPr id="7" name="Table 6">
            <a:extLst>
              <a:ext uri="{FF2B5EF4-FFF2-40B4-BE49-F238E27FC236}">
                <a16:creationId xmlns:a16="http://schemas.microsoft.com/office/drawing/2014/main" id="{16998175-1C24-BA22-8426-AE7EE231ECFF}"/>
              </a:ext>
            </a:extLst>
          </p:cNvPr>
          <p:cNvGraphicFramePr>
            <a:graphicFrameLocks noGrp="1"/>
          </p:cNvGraphicFramePr>
          <p:nvPr>
            <p:extLst>
              <p:ext uri="{D42A27DB-BD31-4B8C-83A1-F6EECF244321}">
                <p14:modId xmlns:p14="http://schemas.microsoft.com/office/powerpoint/2010/main" val="1144595309"/>
              </p:ext>
            </p:extLst>
          </p:nvPr>
        </p:nvGraphicFramePr>
        <p:xfrm>
          <a:off x="1019175" y="772481"/>
          <a:ext cx="10153652" cy="2673350"/>
        </p:xfrm>
        <a:graphic>
          <a:graphicData uri="http://schemas.openxmlformats.org/drawingml/2006/table">
            <a:tbl>
              <a:tblPr/>
              <a:tblGrid>
                <a:gridCol w="1650663">
                  <a:extLst>
                    <a:ext uri="{9D8B030D-6E8A-4147-A177-3AD203B41FA5}">
                      <a16:colId xmlns:a16="http://schemas.microsoft.com/office/drawing/2014/main" val="3758230486"/>
                    </a:ext>
                  </a:extLst>
                </a:gridCol>
                <a:gridCol w="1414853">
                  <a:extLst>
                    <a:ext uri="{9D8B030D-6E8A-4147-A177-3AD203B41FA5}">
                      <a16:colId xmlns:a16="http://schemas.microsoft.com/office/drawing/2014/main" val="20001"/>
                    </a:ext>
                  </a:extLst>
                </a:gridCol>
                <a:gridCol w="1290015">
                  <a:extLst>
                    <a:ext uri="{9D8B030D-6E8A-4147-A177-3AD203B41FA5}">
                      <a16:colId xmlns:a16="http://schemas.microsoft.com/office/drawing/2014/main" val="20002"/>
                    </a:ext>
                  </a:extLst>
                </a:gridCol>
                <a:gridCol w="1248401">
                  <a:extLst>
                    <a:ext uri="{9D8B030D-6E8A-4147-A177-3AD203B41FA5}">
                      <a16:colId xmlns:a16="http://schemas.microsoft.com/office/drawing/2014/main" val="20003"/>
                    </a:ext>
                  </a:extLst>
                </a:gridCol>
                <a:gridCol w="457746">
                  <a:extLst>
                    <a:ext uri="{9D8B030D-6E8A-4147-A177-3AD203B41FA5}">
                      <a16:colId xmlns:a16="http://schemas.microsoft.com/office/drawing/2014/main" val="20004"/>
                    </a:ext>
                  </a:extLst>
                </a:gridCol>
                <a:gridCol w="499359">
                  <a:extLst>
                    <a:ext uri="{9D8B030D-6E8A-4147-A177-3AD203B41FA5}">
                      <a16:colId xmlns:a16="http://schemas.microsoft.com/office/drawing/2014/main" val="20005"/>
                    </a:ext>
                  </a:extLst>
                </a:gridCol>
                <a:gridCol w="563995">
                  <a:extLst>
                    <a:ext uri="{9D8B030D-6E8A-4147-A177-3AD203B41FA5}">
                      <a16:colId xmlns:a16="http://schemas.microsoft.com/office/drawing/2014/main" val="20006"/>
                    </a:ext>
                  </a:extLst>
                </a:gridCol>
                <a:gridCol w="809245">
                  <a:extLst>
                    <a:ext uri="{9D8B030D-6E8A-4147-A177-3AD203B41FA5}">
                      <a16:colId xmlns:a16="http://schemas.microsoft.com/office/drawing/2014/main" val="20007"/>
                    </a:ext>
                  </a:extLst>
                </a:gridCol>
                <a:gridCol w="443875">
                  <a:extLst>
                    <a:ext uri="{9D8B030D-6E8A-4147-A177-3AD203B41FA5}">
                      <a16:colId xmlns:a16="http://schemas.microsoft.com/office/drawing/2014/main" val="20008"/>
                    </a:ext>
                  </a:extLst>
                </a:gridCol>
                <a:gridCol w="443875">
                  <a:extLst>
                    <a:ext uri="{9D8B030D-6E8A-4147-A177-3AD203B41FA5}">
                      <a16:colId xmlns:a16="http://schemas.microsoft.com/office/drawing/2014/main" val="20009"/>
                    </a:ext>
                  </a:extLst>
                </a:gridCol>
                <a:gridCol w="443875">
                  <a:extLst>
                    <a:ext uri="{9D8B030D-6E8A-4147-A177-3AD203B41FA5}">
                      <a16:colId xmlns:a16="http://schemas.microsoft.com/office/drawing/2014/main" val="20010"/>
                    </a:ext>
                  </a:extLst>
                </a:gridCol>
                <a:gridCol w="443875">
                  <a:extLst>
                    <a:ext uri="{9D8B030D-6E8A-4147-A177-3AD203B41FA5}">
                      <a16:colId xmlns:a16="http://schemas.microsoft.com/office/drawing/2014/main" val="20011"/>
                    </a:ext>
                  </a:extLst>
                </a:gridCol>
                <a:gridCol w="443875">
                  <a:extLst>
                    <a:ext uri="{9D8B030D-6E8A-4147-A177-3AD203B41FA5}">
                      <a16:colId xmlns:a16="http://schemas.microsoft.com/office/drawing/2014/main" val="310078770"/>
                    </a:ext>
                  </a:extLst>
                </a:gridCol>
              </a:tblGrid>
              <a:tr h="0">
                <a:tc>
                  <a:txBody>
                    <a:bodyPr/>
                    <a:lstStyle/>
                    <a:p>
                      <a:pPr algn="ctr" fontAlgn="b"/>
                      <a:endParaRPr lang="en-US" sz="900" b="1" i="0" u="none" strike="noStrike" dirty="0">
                        <a:solidFill>
                          <a:srgbClr val="FFFFFF"/>
                        </a:solidFill>
                        <a:effectLst/>
                        <a:latin typeface="+mn-lt"/>
                      </a:endParaRP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900" b="1" i="0" u="none" strike="noStrike" dirty="0">
                          <a:solidFill>
                            <a:srgbClr val="FFFFFF"/>
                          </a:solidFill>
                          <a:effectLst/>
                          <a:latin typeface="+mn-lt"/>
                        </a:rPr>
                        <a:t> </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900" b="1" i="0" u="none" strike="noStrike" dirty="0">
                          <a:solidFill>
                            <a:srgbClr val="FFFFFF"/>
                          </a:solidFill>
                          <a:effectLst/>
                          <a:latin typeface="+mn-lt"/>
                        </a:rPr>
                        <a:t> </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900" b="1" i="0" u="none" strike="noStrike" dirty="0">
                          <a:solidFill>
                            <a:srgbClr val="FFFFFF"/>
                          </a:solidFill>
                          <a:effectLst/>
                          <a:latin typeface="+mn-lt"/>
                        </a:rPr>
                        <a:t> </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gridSpan="3">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000" b="1" i="0" u="none" strike="noStrike" dirty="0">
                          <a:solidFill>
                            <a:srgbClr val="FFFFFF"/>
                          </a:solidFill>
                          <a:effectLst/>
                          <a:latin typeface="+mn-lt"/>
                        </a:rPr>
                        <a:t>HANDWRITING SIMILARITY</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hMerge="1">
                  <a:txBody>
                    <a:bodyPr/>
                    <a:lstStyle/>
                    <a:p>
                      <a:endParaRPr lang="en-US"/>
                    </a:p>
                  </a:txBody>
                  <a:tcPr/>
                </a:tc>
                <a:tc hMerge="1">
                  <a:txBody>
                    <a:bodyPr/>
                    <a:lstStyle/>
                    <a:p>
                      <a:endParaRPr lang="en-US"/>
                    </a:p>
                  </a:txBody>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000" b="1" i="0" u="none" strike="noStrike" dirty="0">
                          <a:solidFill>
                            <a:srgbClr val="FFFFFF"/>
                          </a:solidFill>
                          <a:effectLst/>
                          <a:latin typeface="+mn-lt"/>
                        </a:rPr>
                        <a:t> </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gridSpan="5">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000" b="1" i="0" u="none" strike="noStrike" dirty="0">
                          <a:solidFill>
                            <a:srgbClr val="FFFFFF"/>
                          </a:solidFill>
                          <a:effectLst/>
                          <a:latin typeface="+mn-lt"/>
                        </a:rPr>
                        <a:t>PHONETIC-ALINE</a:t>
                      </a:r>
                    </a:p>
                  </a:txBody>
                  <a:tcPr marL="7244" marR="7244" marT="7244"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13C7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05556">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000" b="1" i="0" u="none" strike="noStrike" dirty="0">
                          <a:solidFill>
                            <a:srgbClr val="FFFFFF"/>
                          </a:solidFill>
                          <a:effectLst/>
                          <a:latin typeface="+mn-lt"/>
                        </a:rPr>
                        <a:t>TEST NAME</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000" b="1" i="0" u="none" strike="noStrike" dirty="0">
                          <a:solidFill>
                            <a:srgbClr val="FFFFFF"/>
                          </a:solidFill>
                          <a:effectLst/>
                          <a:latin typeface="+mn-lt"/>
                        </a:rPr>
                        <a:t>MARKETED </a:t>
                      </a:r>
                    </a:p>
                    <a:p>
                      <a:pPr algn="ctr" fontAlgn="b"/>
                      <a:r>
                        <a:rPr lang="en-US" sz="1000" b="1" i="0" u="none" strike="noStrike" dirty="0">
                          <a:solidFill>
                            <a:srgbClr val="FFFFFF"/>
                          </a:solidFill>
                          <a:effectLst/>
                          <a:latin typeface="+mn-lt"/>
                        </a:rPr>
                        <a:t>DRUG NAME</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000" b="1" i="0" u="none" strike="noStrike" dirty="0">
                          <a:solidFill>
                            <a:srgbClr val="FFFFFF"/>
                          </a:solidFill>
                          <a:effectLst/>
                          <a:latin typeface="+mn-lt"/>
                        </a:rPr>
                        <a:t>TEST NAME</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000" b="1" i="0" u="none" strike="noStrike" dirty="0">
                          <a:solidFill>
                            <a:srgbClr val="FFFFFF"/>
                          </a:solidFill>
                          <a:effectLst/>
                          <a:latin typeface="+mn-lt"/>
                        </a:rPr>
                        <a:t>MARKETED </a:t>
                      </a:r>
                    </a:p>
                    <a:p>
                      <a:pPr algn="ctr" fontAlgn="b"/>
                      <a:r>
                        <a:rPr lang="en-US" sz="1000" b="1" i="0" u="none" strike="noStrike" dirty="0">
                          <a:solidFill>
                            <a:srgbClr val="FFFFFF"/>
                          </a:solidFill>
                          <a:effectLst/>
                          <a:latin typeface="+mn-lt"/>
                        </a:rPr>
                        <a:t>DRUG NAME</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000" b="1" i="0" u="none" strike="noStrike" dirty="0">
                          <a:solidFill>
                            <a:srgbClr val="FFFFFF"/>
                          </a:solidFill>
                          <a:effectLst/>
                          <a:latin typeface="+mn-lt"/>
                        </a:rPr>
                        <a:t>Title </a:t>
                      </a:r>
                    </a:p>
                    <a:p>
                      <a:pPr algn="ctr" fontAlgn="b"/>
                      <a:r>
                        <a:rPr lang="en-US" sz="1000" b="1" i="0" u="none" strike="noStrike" dirty="0">
                          <a:solidFill>
                            <a:srgbClr val="FFFFFF"/>
                          </a:solidFill>
                          <a:effectLst/>
                          <a:latin typeface="+mn-lt"/>
                        </a:rPr>
                        <a:t>Case</a:t>
                      </a:r>
                    </a:p>
                  </a:txBody>
                  <a:tcPr marL="7244" marR="7244" marT="7244"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000" b="1" i="0" u="none" strike="noStrike" dirty="0">
                          <a:solidFill>
                            <a:srgbClr val="FFFFFF"/>
                          </a:solidFill>
                          <a:effectLst/>
                          <a:latin typeface="+mn-lt"/>
                        </a:rPr>
                        <a:t>Upper </a:t>
                      </a:r>
                    </a:p>
                    <a:p>
                      <a:pPr algn="ctr" fontAlgn="b"/>
                      <a:r>
                        <a:rPr lang="en-US" sz="1000" b="1" i="0" u="none" strike="noStrike" dirty="0">
                          <a:solidFill>
                            <a:srgbClr val="FFFFFF"/>
                          </a:solidFill>
                          <a:effectLst/>
                          <a:latin typeface="+mn-lt"/>
                        </a:rPr>
                        <a:t>Case</a:t>
                      </a:r>
                    </a:p>
                  </a:txBody>
                  <a:tcPr marL="7244" marR="7244" marT="7244" marB="0" anchor="b">
                    <a:lnL w="635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000" b="1" i="0" u="none" strike="noStrike" dirty="0">
                          <a:solidFill>
                            <a:srgbClr val="FFFFFF"/>
                          </a:solidFill>
                          <a:effectLst/>
                          <a:latin typeface="+mn-lt"/>
                        </a:rPr>
                        <a:t>Lower </a:t>
                      </a:r>
                    </a:p>
                    <a:p>
                      <a:pPr algn="ctr" fontAlgn="b"/>
                      <a:r>
                        <a:rPr lang="en-US" sz="1000" b="1" i="0" u="none" strike="noStrike" dirty="0">
                          <a:solidFill>
                            <a:srgbClr val="FFFFFF"/>
                          </a:solidFill>
                          <a:effectLst/>
                          <a:latin typeface="+mn-lt"/>
                        </a:rPr>
                        <a:t>Case</a:t>
                      </a:r>
                    </a:p>
                  </a:txBody>
                  <a:tcPr marL="7244" marR="7244" marT="7244"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000" b="1" i="0" u="none" strike="noStrike" dirty="0">
                          <a:solidFill>
                            <a:srgbClr val="FFFFFF"/>
                          </a:solidFill>
                          <a:effectLst/>
                          <a:latin typeface="+mn-lt"/>
                        </a:rPr>
                        <a:t>ORTHO (Adaptive)</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l" fontAlgn="b"/>
                      <a:r>
                        <a:rPr lang="en-US" sz="1000" b="1" i="0" u="none" strike="noStrike" dirty="0">
                          <a:solidFill>
                            <a:srgbClr val="FFFFFF"/>
                          </a:solidFill>
                          <a:effectLst/>
                          <a:latin typeface="+mn-lt"/>
                        </a:rPr>
                        <a:t>ENGLISH</a:t>
                      </a:r>
                    </a:p>
                  </a:txBody>
                  <a:tcPr marL="0" marR="7244" marT="7244" marB="9144" vert="vert27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l" fontAlgn="b"/>
                      <a:r>
                        <a:rPr lang="en-US" sz="1000" b="1" i="0" u="none" strike="noStrike" dirty="0">
                          <a:solidFill>
                            <a:srgbClr val="FFFFFF"/>
                          </a:solidFill>
                          <a:effectLst/>
                          <a:latin typeface="+mn-lt"/>
                        </a:rPr>
                        <a:t>FRENCH</a:t>
                      </a:r>
                    </a:p>
                  </a:txBody>
                  <a:tcPr marL="0" marR="7244" marT="7244" marB="9144" vert="vert27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l" fontAlgn="b"/>
                      <a:r>
                        <a:rPr lang="en-US" sz="1000" b="1" i="0" u="none" strike="noStrike" dirty="0">
                          <a:solidFill>
                            <a:srgbClr val="FFFFFF"/>
                          </a:solidFill>
                          <a:effectLst/>
                          <a:latin typeface="+mn-lt"/>
                        </a:rPr>
                        <a:t>GERMAN</a:t>
                      </a:r>
                    </a:p>
                  </a:txBody>
                  <a:tcPr marL="0" marR="7244" marT="7244" marB="9144" vert="vert27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l" fontAlgn="b"/>
                      <a:r>
                        <a:rPr lang="en-US" sz="1000" b="1" i="0" u="none" strike="noStrike" dirty="0">
                          <a:solidFill>
                            <a:srgbClr val="FFFFFF"/>
                          </a:solidFill>
                          <a:effectLst/>
                          <a:latin typeface="+mn-lt"/>
                        </a:rPr>
                        <a:t>ITALIAN</a:t>
                      </a:r>
                    </a:p>
                  </a:txBody>
                  <a:tcPr marL="0" marR="7244" marT="7244" marB="9144" vert="vert27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l" fontAlgn="b"/>
                      <a:r>
                        <a:rPr lang="en-US" sz="1000" b="1" i="0" u="none" strike="noStrike" dirty="0">
                          <a:solidFill>
                            <a:srgbClr val="FFFFFF"/>
                          </a:solidFill>
                          <a:effectLst/>
                          <a:latin typeface="+mn-lt"/>
                        </a:rPr>
                        <a:t>SPANISH</a:t>
                      </a:r>
                    </a:p>
                  </a:txBody>
                  <a:tcPr marL="0" marR="7244" marT="7244" marB="9144" vert="vert27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extLst>
                  <a:ext uri="{0D108BD9-81ED-4DB2-BD59-A6C34878D82A}">
                    <a16:rowId xmlns:a16="http://schemas.microsoft.com/office/drawing/2014/main" val="10001"/>
                  </a:ext>
                </a:extLst>
              </a:tr>
              <a:tr h="268041">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XXXX</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err="1">
                          <a:solidFill>
                            <a:srgbClr val="000000"/>
                          </a:solidFill>
                          <a:effectLst/>
                          <a:latin typeface="+mn-lt"/>
                        </a:rPr>
                        <a:t>ADAGRASIB</a:t>
                      </a: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2000" b="0" i="0" u="none" strike="noStrike" dirty="0" err="1">
                          <a:solidFill>
                            <a:srgbClr val="000000"/>
                          </a:solidFill>
                          <a:effectLst/>
                          <a:latin typeface="Freestyle Script" panose="030804020302050B0404" pitchFamily="66" charset="0"/>
                        </a:rPr>
                        <a:t>Adraglenastat</a:t>
                      </a:r>
                      <a:endParaRPr lang="en-US" sz="2000" b="0" i="0" u="none" strike="noStrike" dirty="0">
                        <a:solidFill>
                          <a:srgbClr val="000000"/>
                        </a:solidFill>
                        <a:effectLst/>
                        <a:latin typeface="Freestyle Script" panose="030804020302050B0404" pitchFamily="66"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2000" b="0" i="0" u="none" strike="noStrike" dirty="0" err="1">
                          <a:solidFill>
                            <a:srgbClr val="000000"/>
                          </a:solidFill>
                          <a:effectLst/>
                          <a:latin typeface="Freestyle Script" panose="030804020302050B0404" pitchFamily="66" charset="0"/>
                        </a:rPr>
                        <a:t>Adagrasib</a:t>
                      </a:r>
                      <a:endParaRPr lang="en-US" sz="2000" b="0" i="0" u="none" strike="noStrike" dirty="0">
                        <a:solidFill>
                          <a:srgbClr val="000000"/>
                        </a:solidFill>
                        <a:effectLst/>
                        <a:latin typeface="Freestyle Script" panose="030804020302050B0404" pitchFamily="66"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0.54</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0.54</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0.54</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0.61</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0.42</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0.43</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0.42</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0.42</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0.39</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268041">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ADALIMUMAB</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2000" b="0" i="0" u="none" strike="noStrike" dirty="0" err="1">
                          <a:solidFill>
                            <a:srgbClr val="000000"/>
                          </a:solidFill>
                          <a:effectLst/>
                          <a:latin typeface="Freestyle Script" panose="030804020302050B0404" pitchFamily="66" charset="0"/>
                        </a:rPr>
                        <a:t>Adraglenastat</a:t>
                      </a:r>
                      <a:endParaRPr lang="en-US" sz="2000" b="0" i="0" u="none" strike="noStrike" dirty="0">
                        <a:solidFill>
                          <a:srgbClr val="000000"/>
                        </a:solidFill>
                        <a:effectLst/>
                        <a:latin typeface="Freestyle Script" panose="030804020302050B0404" pitchFamily="66"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2000" b="0" i="0" u="none" strike="noStrike" dirty="0">
                          <a:solidFill>
                            <a:srgbClr val="000000"/>
                          </a:solidFill>
                          <a:effectLst/>
                          <a:latin typeface="Freestyle Script" panose="030804020302050B0404" pitchFamily="66" charset="0"/>
                        </a:rPr>
                        <a:t>Adalimumab</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0.62</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0.54</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0.62</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0.46</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0.44</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0.39</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0.47</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0.44</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0.41</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8713952"/>
                  </a:ext>
                </a:extLst>
              </a:tr>
              <a:tr h="268041">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ADROVANCE</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2000" b="0" i="0" u="none" strike="noStrike" dirty="0" err="1">
                          <a:solidFill>
                            <a:srgbClr val="000000"/>
                          </a:solidFill>
                          <a:effectLst/>
                          <a:latin typeface="Freestyle Script" panose="030804020302050B0404" pitchFamily="66" charset="0"/>
                        </a:rPr>
                        <a:t>Adraglenastat</a:t>
                      </a:r>
                      <a:endParaRPr lang="en-US" sz="2000" b="0" i="0" u="none" strike="noStrike" dirty="0">
                        <a:solidFill>
                          <a:srgbClr val="000000"/>
                        </a:solidFill>
                        <a:effectLst/>
                        <a:latin typeface="Freestyle Script" panose="030804020302050B0404" pitchFamily="66"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2000" b="0" i="0" u="none" strike="noStrike" dirty="0" err="1">
                          <a:solidFill>
                            <a:srgbClr val="000000"/>
                          </a:solidFill>
                          <a:effectLst/>
                          <a:latin typeface="Freestyle Script" panose="030804020302050B0404" pitchFamily="66" charset="0"/>
                        </a:rPr>
                        <a:t>Adrovance</a:t>
                      </a:r>
                      <a:endParaRPr lang="en-US" sz="2000" b="0" i="0" u="none" strike="noStrike" dirty="0">
                        <a:solidFill>
                          <a:srgbClr val="000000"/>
                        </a:solidFill>
                        <a:effectLst/>
                        <a:latin typeface="Freestyle Script" panose="030804020302050B0404" pitchFamily="66"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0.62</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0.54</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0.62</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0.55</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0.43</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0.29</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0.41</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0.40</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0.44</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58723174"/>
                  </a:ext>
                </a:extLst>
              </a:tr>
              <a:tr h="268041">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ALLOPAX</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2000" b="0" i="0" u="none" strike="noStrike" dirty="0">
                          <a:solidFill>
                            <a:srgbClr val="000000"/>
                          </a:solidFill>
                          <a:effectLst/>
                          <a:latin typeface="Freestyle Script" panose="030804020302050B0404" pitchFamily="66" charset="0"/>
                        </a:rPr>
                        <a:t>Alixaglenastat</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2000" b="0" i="0" u="none" strike="noStrike" dirty="0" err="1">
                          <a:solidFill>
                            <a:srgbClr val="000000"/>
                          </a:solidFill>
                          <a:effectLst/>
                          <a:latin typeface="Freestyle Script" panose="030804020302050B0404" pitchFamily="66" charset="0"/>
                        </a:rPr>
                        <a:t>Allopax</a:t>
                      </a:r>
                      <a:endParaRPr lang="en-US" sz="2000" b="0" i="0" u="none" strike="noStrike" dirty="0">
                        <a:solidFill>
                          <a:srgbClr val="000000"/>
                        </a:solidFill>
                        <a:effectLst/>
                        <a:latin typeface="Freestyle Script" panose="030804020302050B0404" pitchFamily="66"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0.50</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0.43</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0.50</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0.48</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0.16</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0.03</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0.16</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0.16</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0.11</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802539405"/>
                  </a:ext>
                </a:extLst>
              </a:tr>
              <a:tr h="268041">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kumimoji="0" lang="en-US" sz="1200" b="0" i="0" u="none" strike="noStrike" kern="1200" cap="none" spc="0" normalizeH="0" baseline="0" noProof="0" dirty="0">
                          <a:ln>
                            <a:noFill/>
                          </a:ln>
                          <a:solidFill>
                            <a:srgbClr val="000000"/>
                          </a:solidFill>
                          <a:effectLst/>
                          <a:uLnTx/>
                          <a:uFillTx/>
                          <a:latin typeface="Open Sans"/>
                          <a:ea typeface="+mn-ea"/>
                          <a:cs typeface="+mn-cs"/>
                        </a:rPr>
                        <a:t>XXXX</a:t>
                      </a: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ALPHATREX</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2000" b="0" i="0" u="none" strike="noStrike" dirty="0">
                          <a:solidFill>
                            <a:srgbClr val="000000"/>
                          </a:solidFill>
                          <a:effectLst/>
                          <a:latin typeface="Freestyle Script" panose="030804020302050B0404" pitchFamily="66" charset="0"/>
                        </a:rPr>
                        <a:t>Alixaglenastat</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2000" b="0" i="0" u="none" strike="noStrike" dirty="0" err="1">
                          <a:solidFill>
                            <a:srgbClr val="000000"/>
                          </a:solidFill>
                          <a:effectLst/>
                          <a:latin typeface="Freestyle Script" panose="030804020302050B0404" pitchFamily="66" charset="0"/>
                        </a:rPr>
                        <a:t>Alphatrex</a:t>
                      </a:r>
                      <a:endParaRPr lang="en-US" sz="2000" b="0" i="0" u="none" strike="noStrike" dirty="0">
                        <a:solidFill>
                          <a:srgbClr val="000000"/>
                        </a:solidFill>
                        <a:effectLst/>
                        <a:latin typeface="Freestyle Script" panose="030804020302050B0404" pitchFamily="66"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0.57</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0.43</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0.57</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0.52</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0.32</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0.18</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0.32</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0.29</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mn-lt"/>
                        </a:rPr>
                        <a:t>0.26</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894379540"/>
                  </a:ext>
                </a:extLst>
              </a:tr>
            </a:tbl>
          </a:graphicData>
        </a:graphic>
      </p:graphicFrame>
    </p:spTree>
    <p:extLst>
      <p:ext uri="{BB962C8B-B14F-4D97-AF65-F5344CB8AC3E}">
        <p14:creationId xmlns:p14="http://schemas.microsoft.com/office/powerpoint/2010/main" val="1274784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DSI-Reference™ Comparative Compound Analysis</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4592732"/>
          </a:xfrm>
        </p:spPr>
        <p:txBody>
          <a:bodyPr/>
          <a:lstStyle/>
          <a:p>
            <a:pPr>
              <a:spcBef>
                <a:spcPts val="0"/>
              </a:spcBef>
              <a:buClr>
                <a:srgbClr val="1D3D7C"/>
              </a:buClr>
            </a:pPr>
            <a:r>
              <a:rPr lang="en-US" b="1" u="sng" dirty="0"/>
              <a:t>Objective</a:t>
            </a:r>
          </a:p>
          <a:p>
            <a:pPr>
              <a:spcBef>
                <a:spcPts val="0"/>
              </a:spcBef>
              <a:buClr>
                <a:srgbClr val="1D3D7C"/>
              </a:buClr>
            </a:pPr>
            <a:endParaRPr lang="en-US" b="1" u="sng" dirty="0"/>
          </a:p>
          <a:p>
            <a:pPr marL="285750" indent="-285750">
              <a:spcBef>
                <a:spcPts val="0"/>
              </a:spcBef>
              <a:buClr>
                <a:srgbClr val="1D3D7C"/>
              </a:buClr>
              <a:buFont typeface="Wingdings" panose="05000000000000000000" pitchFamily="2" charset="2"/>
              <a:buChar char="§"/>
            </a:pPr>
            <a:r>
              <a:rPr lang="en-US" dirty="0"/>
              <a:t>To identify key aspects of each drug profile to compare overlapping characteristics with the profile of the proposed proprietary product. </a:t>
            </a:r>
          </a:p>
          <a:p>
            <a:pPr marL="285750" indent="-285750">
              <a:spcBef>
                <a:spcPts val="0"/>
              </a:spcBef>
              <a:buClr>
                <a:srgbClr val="1D3D7C"/>
              </a:buClr>
              <a:buFont typeface="Wingdings" panose="05000000000000000000" pitchFamily="2" charset="2"/>
              <a:buChar char="§"/>
            </a:pPr>
            <a:endParaRPr lang="en-US" dirty="0"/>
          </a:p>
          <a:p>
            <a:pPr>
              <a:spcBef>
                <a:spcPts val="0"/>
              </a:spcBef>
              <a:buClr>
                <a:srgbClr val="1D3D7C"/>
              </a:buClr>
            </a:pPr>
            <a:r>
              <a:rPr lang="en-US" b="1" u="sng" dirty="0"/>
              <a:t>Orthographic Analysis</a:t>
            </a:r>
          </a:p>
          <a:p>
            <a:pPr>
              <a:spcBef>
                <a:spcPts val="0"/>
              </a:spcBef>
              <a:buClr>
                <a:srgbClr val="1D3D7C"/>
              </a:buClr>
            </a:pPr>
            <a:endParaRPr lang="en-US" b="1" dirty="0"/>
          </a:p>
          <a:p>
            <a:pPr marL="285750" indent="-285750">
              <a:spcBef>
                <a:spcPts val="0"/>
              </a:spcBef>
              <a:buClr>
                <a:srgbClr val="1D3D7C"/>
              </a:buClr>
              <a:buFont typeface="Wingdings" panose="05000000000000000000" pitchFamily="2" charset="2"/>
              <a:buChar char="§"/>
            </a:pPr>
            <a:r>
              <a:rPr lang="en-US" dirty="0"/>
              <a:t>All products identified in the research are analyzed using this tool.</a:t>
            </a:r>
          </a:p>
          <a:p>
            <a:pPr marL="285750" indent="-285750">
              <a:spcBef>
                <a:spcPts val="0"/>
              </a:spcBef>
              <a:buClr>
                <a:srgbClr val="1D3D7C"/>
              </a:buClr>
              <a:buFont typeface="Wingdings" panose="05000000000000000000" pitchFamily="2" charset="2"/>
              <a:buChar char="§"/>
            </a:pPr>
            <a:endParaRPr lang="en-US" dirty="0"/>
          </a:p>
          <a:p>
            <a:pPr>
              <a:spcBef>
                <a:spcPts val="0"/>
              </a:spcBef>
              <a:buClr>
                <a:srgbClr val="1D3D7C"/>
              </a:buClr>
            </a:pPr>
            <a:r>
              <a:rPr lang="en-US" b="1" u="sng" dirty="0"/>
              <a:t>Results</a:t>
            </a:r>
          </a:p>
          <a:p>
            <a:pPr>
              <a:spcBef>
                <a:spcPts val="0"/>
              </a:spcBef>
              <a:buClr>
                <a:srgbClr val="1D3D7C"/>
              </a:buClr>
            </a:pPr>
            <a:endParaRPr lang="en-US" b="1" dirty="0"/>
          </a:p>
          <a:p>
            <a:pPr marL="285750" indent="-285750">
              <a:spcBef>
                <a:spcPts val="0"/>
              </a:spcBef>
              <a:buClr>
                <a:srgbClr val="1D3D7C"/>
              </a:buClr>
              <a:buFont typeface="Wingdings" panose="05000000000000000000" pitchFamily="2" charset="2"/>
              <a:buChar char="§"/>
            </a:pPr>
            <a:r>
              <a:rPr lang="en-US" dirty="0"/>
              <a:t>Charts are prepared highlighting overlapping product characteristics in orange.</a:t>
            </a:r>
          </a:p>
          <a:p>
            <a:pPr marL="285750" indent="-285750">
              <a:spcBef>
                <a:spcPts val="0"/>
              </a:spcBef>
              <a:buClr>
                <a:srgbClr val="1D3D7C"/>
              </a:buClr>
              <a:buFont typeface="Wingdings" panose="05000000000000000000" pitchFamily="2" charset="2"/>
              <a:buChar char="§"/>
            </a:pPr>
            <a:r>
              <a:rPr lang="en-US" dirty="0"/>
              <a:t>Product Names are identified with an asterisk (*) to indicate past reported medication errors.</a:t>
            </a:r>
          </a:p>
          <a:p>
            <a:pPr marL="285750" indent="-285750">
              <a:spcBef>
                <a:spcPts val="0"/>
              </a:spcBef>
              <a:buClr>
                <a:srgbClr val="1D3D7C"/>
              </a:buClr>
              <a:buFont typeface="Wingdings" panose="05000000000000000000" pitchFamily="2" charset="2"/>
              <a:buChar char="§"/>
            </a:pPr>
            <a:r>
              <a:rPr lang="en-US" dirty="0"/>
              <a:t>Side-by-side comparison of product profile characteristics including generic name, indication(s), dosage form(s), dosage strength(s), frequency of administration, usual dose, route, strength type, countries in which the product is marketed.</a:t>
            </a:r>
          </a:p>
        </p:txBody>
      </p:sp>
    </p:spTree>
    <p:extLst>
      <p:ext uri="{BB962C8B-B14F-4D97-AF65-F5344CB8AC3E}">
        <p14:creationId xmlns:p14="http://schemas.microsoft.com/office/powerpoint/2010/main" val="3818516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DSI-Reference™ Comparative Compound Analysis - Sample</a:t>
            </a:r>
          </a:p>
        </p:txBody>
      </p:sp>
      <p:graphicFrame>
        <p:nvGraphicFramePr>
          <p:cNvPr id="7" name="Table 6">
            <a:extLst>
              <a:ext uri="{FF2B5EF4-FFF2-40B4-BE49-F238E27FC236}">
                <a16:creationId xmlns:a16="http://schemas.microsoft.com/office/drawing/2014/main" id="{16998175-1C24-BA22-8426-AE7EE231ECFF}"/>
              </a:ext>
            </a:extLst>
          </p:cNvPr>
          <p:cNvGraphicFramePr>
            <a:graphicFrameLocks noGrp="1"/>
          </p:cNvGraphicFramePr>
          <p:nvPr>
            <p:extLst>
              <p:ext uri="{D42A27DB-BD31-4B8C-83A1-F6EECF244321}">
                <p14:modId xmlns:p14="http://schemas.microsoft.com/office/powerpoint/2010/main" val="391204141"/>
              </p:ext>
            </p:extLst>
          </p:nvPr>
        </p:nvGraphicFramePr>
        <p:xfrm>
          <a:off x="1019175" y="772481"/>
          <a:ext cx="10153650" cy="1486042"/>
        </p:xfrm>
        <a:graphic>
          <a:graphicData uri="http://schemas.openxmlformats.org/drawingml/2006/table">
            <a:tbl>
              <a:tblPr/>
              <a:tblGrid>
                <a:gridCol w="1792707">
                  <a:extLst>
                    <a:ext uri="{9D8B030D-6E8A-4147-A177-3AD203B41FA5}">
                      <a16:colId xmlns:a16="http://schemas.microsoft.com/office/drawing/2014/main" val="3758230486"/>
                    </a:ext>
                  </a:extLst>
                </a:gridCol>
                <a:gridCol w="1536605">
                  <a:extLst>
                    <a:ext uri="{9D8B030D-6E8A-4147-A177-3AD203B41FA5}">
                      <a16:colId xmlns:a16="http://schemas.microsoft.com/office/drawing/2014/main" val="20001"/>
                    </a:ext>
                  </a:extLst>
                </a:gridCol>
                <a:gridCol w="1401026">
                  <a:extLst>
                    <a:ext uri="{9D8B030D-6E8A-4147-A177-3AD203B41FA5}">
                      <a16:colId xmlns:a16="http://schemas.microsoft.com/office/drawing/2014/main" val="20002"/>
                    </a:ext>
                  </a:extLst>
                </a:gridCol>
                <a:gridCol w="1355828">
                  <a:extLst>
                    <a:ext uri="{9D8B030D-6E8A-4147-A177-3AD203B41FA5}">
                      <a16:colId xmlns:a16="http://schemas.microsoft.com/office/drawing/2014/main" val="1456437190"/>
                    </a:ext>
                  </a:extLst>
                </a:gridCol>
                <a:gridCol w="1355828">
                  <a:extLst>
                    <a:ext uri="{9D8B030D-6E8A-4147-A177-3AD203B41FA5}">
                      <a16:colId xmlns:a16="http://schemas.microsoft.com/office/drawing/2014/main" val="182689509"/>
                    </a:ext>
                  </a:extLst>
                </a:gridCol>
                <a:gridCol w="1355828">
                  <a:extLst>
                    <a:ext uri="{9D8B030D-6E8A-4147-A177-3AD203B41FA5}">
                      <a16:colId xmlns:a16="http://schemas.microsoft.com/office/drawing/2014/main" val="2949298957"/>
                    </a:ext>
                  </a:extLst>
                </a:gridCol>
                <a:gridCol w="1355828">
                  <a:extLst>
                    <a:ext uri="{9D8B030D-6E8A-4147-A177-3AD203B41FA5}">
                      <a16:colId xmlns:a16="http://schemas.microsoft.com/office/drawing/2014/main" val="20003"/>
                    </a:ext>
                  </a:extLst>
                </a:gridCol>
              </a:tblGrid>
              <a:tr h="0">
                <a:tc>
                  <a:txBody>
                    <a:bodyPr/>
                    <a:lstStyle/>
                    <a:p>
                      <a:pPr algn="ctr" fontAlgn="b"/>
                      <a:endParaRPr lang="en-US" sz="900" b="1" i="0" u="none" strike="noStrike" dirty="0">
                        <a:solidFill>
                          <a:srgbClr val="FFFFFF"/>
                        </a:solidFill>
                        <a:effectLst/>
                        <a:latin typeface="+mn-lt"/>
                      </a:endParaRP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900" b="1" i="0" u="none" strike="noStrike" dirty="0">
                          <a:solidFill>
                            <a:srgbClr val="FFFFFF"/>
                          </a:solidFill>
                          <a:effectLst/>
                          <a:latin typeface="+mn-lt"/>
                        </a:rPr>
                        <a:t> </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900" b="1" i="0" u="none" strike="noStrike" dirty="0">
                          <a:solidFill>
                            <a:srgbClr val="FFFFFF"/>
                          </a:solidFill>
                          <a:effectLst/>
                          <a:latin typeface="+mn-lt"/>
                        </a:rPr>
                        <a:t> </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a:txBody>
                    <a:bodyPr/>
                    <a:lstStyle/>
                    <a:p>
                      <a:pPr algn="ctr" fontAlgn="b"/>
                      <a:endParaRPr lang="en-US" sz="900" b="1" i="0" u="none" strike="noStrike" dirty="0">
                        <a:solidFill>
                          <a:srgbClr val="FFFFFF"/>
                        </a:solidFill>
                        <a:effectLst/>
                        <a:latin typeface="+mn-lt"/>
                      </a:endParaRP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a:txBody>
                    <a:bodyPr/>
                    <a:lstStyle/>
                    <a:p>
                      <a:pPr algn="ctr" fontAlgn="b"/>
                      <a:endParaRPr lang="en-US" sz="900" b="1" i="0" u="none" strike="noStrike" dirty="0">
                        <a:solidFill>
                          <a:srgbClr val="FFFFFF"/>
                        </a:solidFill>
                        <a:effectLst/>
                        <a:latin typeface="+mn-lt"/>
                      </a:endParaRP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a:txBody>
                    <a:bodyPr/>
                    <a:lstStyle/>
                    <a:p>
                      <a:pPr algn="ctr" fontAlgn="b"/>
                      <a:endParaRPr lang="en-US" sz="900" b="1" i="0" u="none" strike="noStrike" dirty="0">
                        <a:solidFill>
                          <a:srgbClr val="FFFFFF"/>
                        </a:solidFill>
                        <a:effectLst/>
                        <a:latin typeface="+mn-lt"/>
                      </a:endParaRP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tc>
                  <a:txBody>
                    <a:bodyPr/>
                    <a:lstStyle>
                      <a:lvl1pPr marL="0" algn="l" defTabSz="914318" rtl="0" eaLnBrk="1" latinLnBrk="0" hangingPunct="1">
                        <a:defRPr sz="1800" kern="1200">
                          <a:solidFill>
                            <a:schemeClr val="tx1"/>
                          </a:solidFill>
                          <a:latin typeface="Calibri" panose="020F0502020204030204"/>
                        </a:defRPr>
                      </a:lvl1pPr>
                      <a:lvl2pPr marL="457159" algn="l" defTabSz="914318" rtl="0" eaLnBrk="1" latinLnBrk="0" hangingPunct="1">
                        <a:defRPr sz="1800" kern="1200">
                          <a:solidFill>
                            <a:schemeClr val="tx1"/>
                          </a:solidFill>
                          <a:latin typeface="Calibri" panose="020F0502020204030204"/>
                        </a:defRPr>
                      </a:lvl2pPr>
                      <a:lvl3pPr marL="914318" algn="l" defTabSz="914318" rtl="0" eaLnBrk="1" latinLnBrk="0" hangingPunct="1">
                        <a:defRPr sz="1800" kern="1200">
                          <a:solidFill>
                            <a:schemeClr val="tx1"/>
                          </a:solidFill>
                          <a:latin typeface="Calibri" panose="020F0502020204030204"/>
                        </a:defRPr>
                      </a:lvl3pPr>
                      <a:lvl4pPr marL="1371478" algn="l" defTabSz="914318" rtl="0" eaLnBrk="1" latinLnBrk="0" hangingPunct="1">
                        <a:defRPr sz="1800" kern="1200">
                          <a:solidFill>
                            <a:schemeClr val="tx1"/>
                          </a:solidFill>
                          <a:latin typeface="Calibri" panose="020F0502020204030204"/>
                        </a:defRPr>
                      </a:lvl4pPr>
                      <a:lvl5pPr marL="1828636" algn="l" defTabSz="914318" rtl="0" eaLnBrk="1" latinLnBrk="0" hangingPunct="1">
                        <a:defRPr sz="1800" kern="1200">
                          <a:solidFill>
                            <a:schemeClr val="tx1"/>
                          </a:solidFill>
                          <a:latin typeface="Calibri" panose="020F0502020204030204"/>
                        </a:defRPr>
                      </a:lvl5pPr>
                      <a:lvl6pPr marL="2285794" algn="l" defTabSz="914318" rtl="0" eaLnBrk="1" latinLnBrk="0" hangingPunct="1">
                        <a:defRPr sz="1800" kern="1200">
                          <a:solidFill>
                            <a:schemeClr val="tx1"/>
                          </a:solidFill>
                          <a:latin typeface="Calibri" panose="020F0502020204030204"/>
                        </a:defRPr>
                      </a:lvl6pPr>
                      <a:lvl7pPr marL="2742953" algn="l" defTabSz="914318" rtl="0" eaLnBrk="1" latinLnBrk="0" hangingPunct="1">
                        <a:defRPr sz="1800" kern="1200">
                          <a:solidFill>
                            <a:schemeClr val="tx1"/>
                          </a:solidFill>
                          <a:latin typeface="Calibri" panose="020F0502020204030204"/>
                        </a:defRPr>
                      </a:lvl7pPr>
                      <a:lvl8pPr marL="3200112" algn="l" defTabSz="914318" rtl="0" eaLnBrk="1" latinLnBrk="0" hangingPunct="1">
                        <a:defRPr sz="1800" kern="1200">
                          <a:solidFill>
                            <a:schemeClr val="tx1"/>
                          </a:solidFill>
                          <a:latin typeface="Calibri" panose="020F0502020204030204"/>
                        </a:defRPr>
                      </a:lvl8pPr>
                      <a:lvl9pPr marL="3657271" algn="l" defTabSz="914318" rtl="0" eaLnBrk="1" latinLnBrk="0" hangingPunct="1">
                        <a:defRPr sz="1800" kern="1200">
                          <a:solidFill>
                            <a:schemeClr val="tx1"/>
                          </a:solidFill>
                          <a:latin typeface="Calibri" panose="020F0502020204030204"/>
                        </a:defRPr>
                      </a:lvl9pPr>
                    </a:lstStyle>
                    <a:p>
                      <a:pPr algn="ctr" fontAlgn="b"/>
                      <a:r>
                        <a:rPr lang="en-US" sz="900" b="1" i="0" u="none" strike="noStrike" dirty="0">
                          <a:solidFill>
                            <a:srgbClr val="FFFFFF"/>
                          </a:solidFill>
                          <a:effectLst/>
                          <a:latin typeface="+mn-lt"/>
                        </a:rPr>
                        <a:t> </a:t>
                      </a:r>
                    </a:p>
                  </a:txBody>
                  <a:tcPr marL="7244" marR="7244" marT="72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213C7C"/>
                    </a:solidFill>
                  </a:tcPr>
                </a:tc>
                <a:extLst>
                  <a:ext uri="{0D108BD9-81ED-4DB2-BD59-A6C34878D82A}">
                    <a16:rowId xmlns:a16="http://schemas.microsoft.com/office/drawing/2014/main" val="10000"/>
                  </a:ext>
                </a:extLst>
              </a:tr>
              <a:tr h="805556">
                <a:tc>
                  <a:txBody>
                    <a:bodyPr/>
                    <a:lstStyle/>
                    <a:p>
                      <a:pPr algn="ctr" fontAlgn="b"/>
                      <a:r>
                        <a:rPr lang="en-US" sz="1200" b="1" i="0" u="none" strike="noStrike" dirty="0">
                          <a:solidFill>
                            <a:srgbClr val="FFFFFF"/>
                          </a:solidFill>
                          <a:effectLst/>
                          <a:latin typeface="+mn-lt"/>
                        </a:rPr>
                        <a:t>Test Name</a:t>
                      </a:r>
                    </a:p>
                  </a:txBody>
                  <a:tcPr marL="7111" marR="7111" marT="711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p>
                      <a:pPr algn="ctr" fontAlgn="b"/>
                      <a:r>
                        <a:rPr lang="en-US" sz="1200" b="1" i="0" u="none" strike="noStrike" dirty="0">
                          <a:solidFill>
                            <a:srgbClr val="FFFFFF"/>
                          </a:solidFill>
                          <a:effectLst/>
                          <a:latin typeface="+mn-lt"/>
                        </a:rPr>
                        <a:t>Existing Name</a:t>
                      </a:r>
                    </a:p>
                  </a:txBody>
                  <a:tcPr marL="7111" marR="7111" marT="711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p>
                      <a:pPr algn="ctr" fontAlgn="b"/>
                      <a:r>
                        <a:rPr lang="en-US" sz="1200" b="1" i="0" u="none" strike="noStrike" dirty="0">
                          <a:solidFill>
                            <a:srgbClr val="FFFFFF"/>
                          </a:solidFill>
                          <a:effectLst/>
                          <a:latin typeface="+mn-lt"/>
                        </a:rPr>
                        <a:t>Nonproprietary Name</a:t>
                      </a:r>
                    </a:p>
                  </a:txBody>
                  <a:tcPr marL="7111" marR="7111" marT="711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p>
                      <a:pPr algn="ctr" fontAlgn="b"/>
                      <a:r>
                        <a:rPr lang="en-US" sz="1200" b="1" i="0" u="none" strike="noStrike" dirty="0">
                          <a:solidFill>
                            <a:srgbClr val="FFFFFF"/>
                          </a:solidFill>
                          <a:effectLst/>
                          <a:latin typeface="+mn-lt"/>
                        </a:rPr>
                        <a:t>USAN/INN</a:t>
                      </a:r>
                    </a:p>
                    <a:p>
                      <a:pPr algn="ctr" fontAlgn="b"/>
                      <a:r>
                        <a:rPr lang="en-US" sz="1200" b="1" i="0" u="none" strike="noStrike" dirty="0">
                          <a:solidFill>
                            <a:srgbClr val="FFFFFF"/>
                          </a:solidFill>
                          <a:effectLst/>
                          <a:latin typeface="+mn-lt"/>
                        </a:rPr>
                        <a:t>Stem</a:t>
                      </a:r>
                    </a:p>
                  </a:txBody>
                  <a:tcPr marL="7111" marR="7111" marT="711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p>
                      <a:pPr algn="ctr" fontAlgn="b"/>
                      <a:r>
                        <a:rPr lang="en-US" sz="1200" b="1" i="0" u="none" strike="noStrike" dirty="0">
                          <a:solidFill>
                            <a:srgbClr val="FFFFFF"/>
                          </a:solidFill>
                          <a:effectLst/>
                          <a:latin typeface="+mn-lt"/>
                        </a:rPr>
                        <a:t>Indication(s)</a:t>
                      </a:r>
                    </a:p>
                  </a:txBody>
                  <a:tcPr marL="7111" marR="7111" marT="711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p>
                      <a:pPr algn="ctr" fontAlgn="b"/>
                      <a:r>
                        <a:rPr lang="en-US" sz="1200" b="1" i="0" u="none" strike="noStrike" dirty="0">
                          <a:solidFill>
                            <a:srgbClr val="FFFFFF"/>
                          </a:solidFill>
                          <a:effectLst/>
                          <a:latin typeface="+mn-lt"/>
                        </a:rPr>
                        <a:t>Pharmacological Class</a:t>
                      </a:r>
                    </a:p>
                  </a:txBody>
                  <a:tcPr marL="7111" marR="7111" marT="711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tc>
                  <a:txBody>
                    <a:bodyPr/>
                    <a:lstStyle/>
                    <a:p>
                      <a:pPr algn="ctr" fontAlgn="b"/>
                      <a:r>
                        <a:rPr lang="en-US" sz="1200" b="1" i="0" u="none" strike="noStrike" dirty="0">
                          <a:solidFill>
                            <a:srgbClr val="FFFFFF"/>
                          </a:solidFill>
                          <a:effectLst/>
                          <a:latin typeface="+mn-lt"/>
                        </a:rPr>
                        <a:t>Marketed In</a:t>
                      </a:r>
                    </a:p>
                  </a:txBody>
                  <a:tcPr marL="7111" marR="7111" marT="711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3C7C"/>
                    </a:solidFill>
                  </a:tcPr>
                </a:tc>
                <a:extLst>
                  <a:ext uri="{0D108BD9-81ED-4DB2-BD59-A6C34878D82A}">
                    <a16:rowId xmlns:a16="http://schemas.microsoft.com/office/drawing/2014/main" val="10001"/>
                  </a:ext>
                </a:extLst>
              </a:tr>
              <a:tr h="268041">
                <a:tc>
                  <a:txBody>
                    <a:bodyPr/>
                    <a:lstStyle/>
                    <a:p>
                      <a:pPr algn="ctr" fontAlgn="ctr"/>
                      <a:r>
                        <a:rPr lang="en-US" sz="1200" b="0" i="0" u="none" strike="noStrike" dirty="0">
                          <a:solidFill>
                            <a:srgbClr val="000000"/>
                          </a:solidFill>
                          <a:effectLst/>
                          <a:latin typeface="+mn-lt"/>
                        </a:rPr>
                        <a:t>XXXX</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1"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0" i="0" u="none" strike="noStrike">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0" i="0" u="none" strike="noStrike">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268041">
                <a:tc>
                  <a:txBody>
                    <a:bodyPr/>
                    <a:lstStyle/>
                    <a:p>
                      <a:pPr algn="ctr" fontAlgn="ctr"/>
                      <a:r>
                        <a:rPr lang="en-US" sz="1200" b="0" i="0" u="none" strike="noStrike" dirty="0">
                          <a:solidFill>
                            <a:srgbClr val="000000"/>
                          </a:solidFill>
                          <a:effectLst/>
                          <a:latin typeface="+mn-lt"/>
                        </a:rPr>
                        <a:t>XXXX</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1"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0" i="0" u="none" strike="noStrike">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n-US" sz="1200" b="0" i="0" u="none" strike="noStrike" dirty="0">
                        <a:solidFill>
                          <a:srgbClr val="000000"/>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8713952"/>
                  </a:ext>
                </a:extLst>
              </a:tr>
            </a:tbl>
          </a:graphicData>
        </a:graphic>
      </p:graphicFrame>
    </p:spTree>
    <p:extLst>
      <p:ext uri="{BB962C8B-B14F-4D97-AF65-F5344CB8AC3E}">
        <p14:creationId xmlns:p14="http://schemas.microsoft.com/office/powerpoint/2010/main" val="940528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6E1A-6B67-49D2-9595-B66A6958E070}"/>
              </a:ext>
            </a:extLst>
          </p:cNvPr>
          <p:cNvSpPr>
            <a:spLocks noGrp="1"/>
          </p:cNvSpPr>
          <p:nvPr>
            <p:ph type="title"/>
          </p:nvPr>
        </p:nvSpPr>
        <p:spPr>
          <a:xfrm>
            <a:off x="561976" y="2746927"/>
            <a:ext cx="5247886" cy="1380121"/>
          </a:xfrm>
        </p:spPr>
        <p:txBody>
          <a:bodyPr/>
          <a:lstStyle/>
          <a:p>
            <a:pPr algn="ctr"/>
            <a:r>
              <a:rPr lang="en-US" sz="4800" dirty="0">
                <a:solidFill>
                  <a:schemeClr val="accent1"/>
                </a:solidFill>
              </a:rPr>
              <a:t>Linguistics</a:t>
            </a:r>
            <a:br>
              <a:rPr lang="en-US" sz="4800" dirty="0">
                <a:solidFill>
                  <a:schemeClr val="accent1"/>
                </a:solidFill>
              </a:rPr>
            </a:br>
            <a:r>
              <a:rPr lang="en-US" sz="4800" dirty="0">
                <a:solidFill>
                  <a:schemeClr val="accent1"/>
                </a:solidFill>
              </a:rPr>
              <a:t>Screening </a:t>
            </a:r>
          </a:p>
        </p:txBody>
      </p:sp>
      <p:grpSp>
        <p:nvGrpSpPr>
          <p:cNvPr id="5" name="Group 4">
            <a:extLst>
              <a:ext uri="{FF2B5EF4-FFF2-40B4-BE49-F238E27FC236}">
                <a16:creationId xmlns:a16="http://schemas.microsoft.com/office/drawing/2014/main" id="{0098213B-6DDF-A67F-8CA5-A25FE717655A}"/>
              </a:ext>
            </a:extLst>
          </p:cNvPr>
          <p:cNvGrpSpPr/>
          <p:nvPr/>
        </p:nvGrpSpPr>
        <p:grpSpPr>
          <a:xfrm>
            <a:off x="5785534" y="-1811692"/>
            <a:ext cx="8220692" cy="8220698"/>
            <a:chOff x="6625608" y="1304394"/>
            <a:chExt cx="8220692" cy="8220698"/>
          </a:xfrm>
        </p:grpSpPr>
        <p:sp>
          <p:nvSpPr>
            <p:cNvPr id="15" name="Freeform: Shape 14">
              <a:extLst>
                <a:ext uri="{FF2B5EF4-FFF2-40B4-BE49-F238E27FC236}">
                  <a16:creationId xmlns:a16="http://schemas.microsoft.com/office/drawing/2014/main" id="{02031230-6C38-4648-8EE5-E695CAF61E8C}"/>
                </a:ext>
              </a:extLst>
            </p:cNvPr>
            <p:cNvSpPr/>
            <p:nvPr/>
          </p:nvSpPr>
          <p:spPr>
            <a:xfrm>
              <a:off x="7060000" y="1738786"/>
              <a:ext cx="7351909" cy="7351914"/>
            </a:xfrm>
            <a:custGeom>
              <a:avLst/>
              <a:gdLst>
                <a:gd name="connsiteX0" fmla="*/ 1518220 w 1518284"/>
                <a:gd name="connsiteY0" fmla="*/ 758987 h 1518285"/>
                <a:gd name="connsiteX1" fmla="*/ 759173 w 1518284"/>
                <a:gd name="connsiteY1" fmla="*/ 1518225 h 1518285"/>
                <a:gd name="connsiteX2" fmla="*/ -65 w 1518284"/>
                <a:gd name="connsiteY2" fmla="*/ 759178 h 1518285"/>
                <a:gd name="connsiteX3" fmla="*/ 758982 w 1518284"/>
                <a:gd name="connsiteY3" fmla="*/ -60 h 1518285"/>
                <a:gd name="connsiteX4" fmla="*/ 759078 w 1518284"/>
                <a:gd name="connsiteY4" fmla="*/ -60 h 1518285"/>
                <a:gd name="connsiteX5" fmla="*/ 1518220 w 1518284"/>
                <a:gd name="connsiteY5" fmla="*/ 758987 h 15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8284" h="1518285">
                  <a:moveTo>
                    <a:pt x="1518220" y="758987"/>
                  </a:moveTo>
                  <a:cubicBezTo>
                    <a:pt x="1518277" y="1178249"/>
                    <a:pt x="1178435" y="1518168"/>
                    <a:pt x="759173" y="1518225"/>
                  </a:cubicBezTo>
                  <a:cubicBezTo>
                    <a:pt x="339911" y="1518282"/>
                    <a:pt x="-12" y="1178440"/>
                    <a:pt x="-65" y="759178"/>
                  </a:cubicBezTo>
                  <a:cubicBezTo>
                    <a:pt x="-117" y="339915"/>
                    <a:pt x="339720" y="-8"/>
                    <a:pt x="758982" y="-60"/>
                  </a:cubicBezTo>
                  <a:cubicBezTo>
                    <a:pt x="759011" y="-60"/>
                    <a:pt x="759049" y="-60"/>
                    <a:pt x="759078" y="-60"/>
                  </a:cubicBezTo>
                  <a:cubicBezTo>
                    <a:pt x="1178301" y="-60"/>
                    <a:pt x="1518163" y="339761"/>
                    <a:pt x="1518220" y="758987"/>
                  </a:cubicBezTo>
                  <a:close/>
                </a:path>
              </a:pathLst>
            </a:custGeom>
            <a:solidFill>
              <a:schemeClr val="tx1">
                <a:lumMod val="10000"/>
                <a:lumOff val="90000"/>
              </a:schemeClr>
            </a:solidFill>
            <a:ln w="9525" cap="flat">
              <a:noFill/>
              <a:prstDash val="solid"/>
              <a:miter/>
            </a:ln>
          </p:spPr>
          <p:txBody>
            <a:bodyPr rtlCol="0" anchor="ctr"/>
            <a:lstStyle/>
            <a:p>
              <a:endParaRPr lang="en-US"/>
            </a:p>
          </p:txBody>
        </p:sp>
        <p:pic>
          <p:nvPicPr>
            <p:cNvPr id="71" name="Graphic 70">
              <a:extLst>
                <a:ext uri="{FF2B5EF4-FFF2-40B4-BE49-F238E27FC236}">
                  <a16:creationId xmlns:a16="http://schemas.microsoft.com/office/drawing/2014/main" id="{187FF1B7-34CA-49CA-ADB2-197EF0CEFB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5682" y="2298657"/>
              <a:ext cx="6540544" cy="6232173"/>
            </a:xfrm>
            <a:prstGeom prst="rect">
              <a:avLst/>
            </a:prstGeom>
          </p:spPr>
        </p:pic>
        <p:sp>
          <p:nvSpPr>
            <p:cNvPr id="72" name="Freeform: Shape 71">
              <a:extLst>
                <a:ext uri="{FF2B5EF4-FFF2-40B4-BE49-F238E27FC236}">
                  <a16:creationId xmlns:a16="http://schemas.microsoft.com/office/drawing/2014/main" id="{7F32EE07-DC28-4A53-A5C4-1DF5373AC0E9}"/>
                </a:ext>
              </a:extLst>
            </p:cNvPr>
            <p:cNvSpPr/>
            <p:nvPr/>
          </p:nvSpPr>
          <p:spPr>
            <a:xfrm>
              <a:off x="6625608" y="1304394"/>
              <a:ext cx="8220692" cy="8220698"/>
            </a:xfrm>
            <a:custGeom>
              <a:avLst/>
              <a:gdLst>
                <a:gd name="connsiteX0" fmla="*/ 1518220 w 1518284"/>
                <a:gd name="connsiteY0" fmla="*/ 758987 h 1518285"/>
                <a:gd name="connsiteX1" fmla="*/ 759173 w 1518284"/>
                <a:gd name="connsiteY1" fmla="*/ 1518225 h 1518285"/>
                <a:gd name="connsiteX2" fmla="*/ -65 w 1518284"/>
                <a:gd name="connsiteY2" fmla="*/ 759178 h 1518285"/>
                <a:gd name="connsiteX3" fmla="*/ 758982 w 1518284"/>
                <a:gd name="connsiteY3" fmla="*/ -60 h 1518285"/>
                <a:gd name="connsiteX4" fmla="*/ 759078 w 1518284"/>
                <a:gd name="connsiteY4" fmla="*/ -60 h 1518285"/>
                <a:gd name="connsiteX5" fmla="*/ 1518220 w 1518284"/>
                <a:gd name="connsiteY5" fmla="*/ 758987 h 15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8284" h="1518285">
                  <a:moveTo>
                    <a:pt x="1518220" y="758987"/>
                  </a:moveTo>
                  <a:cubicBezTo>
                    <a:pt x="1518277" y="1178249"/>
                    <a:pt x="1178435" y="1518168"/>
                    <a:pt x="759173" y="1518225"/>
                  </a:cubicBezTo>
                  <a:cubicBezTo>
                    <a:pt x="339911" y="1518282"/>
                    <a:pt x="-12" y="1178440"/>
                    <a:pt x="-65" y="759178"/>
                  </a:cubicBezTo>
                  <a:cubicBezTo>
                    <a:pt x="-117" y="339915"/>
                    <a:pt x="339720" y="-8"/>
                    <a:pt x="758982" y="-60"/>
                  </a:cubicBezTo>
                  <a:cubicBezTo>
                    <a:pt x="759011" y="-60"/>
                    <a:pt x="759049" y="-60"/>
                    <a:pt x="759078" y="-60"/>
                  </a:cubicBezTo>
                  <a:cubicBezTo>
                    <a:pt x="1178301" y="-60"/>
                    <a:pt x="1518163" y="339761"/>
                    <a:pt x="1518220" y="758987"/>
                  </a:cubicBezTo>
                  <a:close/>
                </a:path>
              </a:pathLst>
            </a:custGeom>
            <a:noFill/>
            <a:ln w="9525" cap="flat">
              <a:solidFill>
                <a:schemeClr val="bg1">
                  <a:lumMod val="75000"/>
                </a:schemeClr>
              </a:solid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F322CCB7-A430-7AEB-FE83-CAF2B096EA50}"/>
              </a:ext>
            </a:extLst>
          </p:cNvPr>
          <p:cNvGrpSpPr/>
          <p:nvPr/>
        </p:nvGrpSpPr>
        <p:grpSpPr>
          <a:xfrm>
            <a:off x="6809885" y="4988849"/>
            <a:ext cx="705830" cy="705830"/>
            <a:chOff x="6301402" y="4585424"/>
            <a:chExt cx="705830" cy="705830"/>
          </a:xfrm>
        </p:grpSpPr>
        <p:sp>
          <p:nvSpPr>
            <p:cNvPr id="73" name="Oval 72">
              <a:extLst>
                <a:ext uri="{FF2B5EF4-FFF2-40B4-BE49-F238E27FC236}">
                  <a16:creationId xmlns:a16="http://schemas.microsoft.com/office/drawing/2014/main" id="{987F94C1-3006-4B15-B353-BD98D4CCC763}"/>
                </a:ext>
              </a:extLst>
            </p:cNvPr>
            <p:cNvSpPr/>
            <p:nvPr/>
          </p:nvSpPr>
          <p:spPr>
            <a:xfrm>
              <a:off x="6301402" y="4585424"/>
              <a:ext cx="705830" cy="7058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894FCE84-B4AA-CC1D-D177-CCDE60B86F46}"/>
                </a:ext>
              </a:extLst>
            </p:cNvPr>
            <p:cNvSpPr/>
            <p:nvPr/>
          </p:nvSpPr>
          <p:spPr>
            <a:xfrm>
              <a:off x="6519779" y="4815488"/>
              <a:ext cx="269077" cy="245703"/>
            </a:xfrm>
            <a:custGeom>
              <a:avLst/>
              <a:gdLst>
                <a:gd name="connsiteX0" fmla="*/ 61826 w 372573"/>
                <a:gd name="connsiteY0" fmla="*/ 182823 h 340208"/>
                <a:gd name="connsiteX1" fmla="*/ 34314 w 372573"/>
                <a:gd name="connsiteY1" fmla="*/ 169231 h 340208"/>
                <a:gd name="connsiteX2" fmla="*/ 1518 w 372573"/>
                <a:gd name="connsiteY2" fmla="*/ 117340 h 340208"/>
                <a:gd name="connsiteX3" fmla="*/ 33330 w 372573"/>
                <a:gd name="connsiteY3" fmla="*/ 64830 h 340208"/>
                <a:gd name="connsiteX4" fmla="*/ 154857 w 372573"/>
                <a:gd name="connsiteY4" fmla="*/ 7656 h 340208"/>
                <a:gd name="connsiteX5" fmla="*/ 221688 w 372573"/>
                <a:gd name="connsiteY5" fmla="*/ 9186 h 340208"/>
                <a:gd name="connsiteX6" fmla="*/ 336620 w 372573"/>
                <a:gd name="connsiteY6" fmla="*/ 63373 h 340208"/>
                <a:gd name="connsiteX7" fmla="*/ 374080 w 372573"/>
                <a:gd name="connsiteY7" fmla="*/ 123863 h 340208"/>
                <a:gd name="connsiteX8" fmla="*/ 373752 w 372573"/>
                <a:gd name="connsiteY8" fmla="*/ 276401 h 340208"/>
                <a:gd name="connsiteX9" fmla="*/ 358666 w 372573"/>
                <a:gd name="connsiteY9" fmla="*/ 307958 h 340208"/>
                <a:gd name="connsiteX10" fmla="*/ 342997 w 372573"/>
                <a:gd name="connsiteY10" fmla="*/ 277421 h 340208"/>
                <a:gd name="connsiteX11" fmla="*/ 342997 w 372573"/>
                <a:gd name="connsiteY11" fmla="*/ 172984 h 340208"/>
                <a:gd name="connsiteX12" fmla="*/ 310711 w 372573"/>
                <a:gd name="connsiteY12" fmla="*/ 202136 h 340208"/>
                <a:gd name="connsiteX13" fmla="*/ 310711 w 372573"/>
                <a:gd name="connsiteY13" fmla="*/ 260221 h 340208"/>
                <a:gd name="connsiteX14" fmla="*/ 254193 w 372573"/>
                <a:gd name="connsiteY14" fmla="*/ 331680 h 340208"/>
                <a:gd name="connsiteX15" fmla="*/ 124940 w 372573"/>
                <a:gd name="connsiteY15" fmla="*/ 333101 h 340208"/>
                <a:gd name="connsiteX16" fmla="*/ 62336 w 372573"/>
                <a:gd name="connsiteY16" fmla="*/ 255302 h 340208"/>
                <a:gd name="connsiteX17" fmla="*/ 61826 w 372573"/>
                <a:gd name="connsiteY17" fmla="*/ 182823 h 340208"/>
                <a:gd name="connsiteX18" fmla="*/ 186706 w 372573"/>
                <a:gd name="connsiteY18" fmla="*/ 202282 h 340208"/>
                <a:gd name="connsiteX19" fmla="*/ 210975 w 372573"/>
                <a:gd name="connsiteY19" fmla="*/ 194994 h 340208"/>
                <a:gd name="connsiteX20" fmla="*/ 319347 w 372573"/>
                <a:gd name="connsiteY20" fmla="*/ 144780 h 340208"/>
                <a:gd name="connsiteX21" fmla="*/ 341430 w 372573"/>
                <a:gd name="connsiteY21" fmla="*/ 115263 h 340208"/>
                <a:gd name="connsiteX22" fmla="*/ 319566 w 372573"/>
                <a:gd name="connsiteY22" fmla="*/ 89099 h 340208"/>
                <a:gd name="connsiteX23" fmla="*/ 211594 w 372573"/>
                <a:gd name="connsiteY23" fmla="*/ 38084 h 340208"/>
                <a:gd name="connsiteX24" fmla="*/ 159485 w 372573"/>
                <a:gd name="connsiteY24" fmla="*/ 38557 h 340208"/>
                <a:gd name="connsiteX25" fmla="*/ 54757 w 372573"/>
                <a:gd name="connsiteY25" fmla="*/ 88079 h 340208"/>
                <a:gd name="connsiteX26" fmla="*/ 30305 w 372573"/>
                <a:gd name="connsiteY26" fmla="*/ 116356 h 340208"/>
                <a:gd name="connsiteX27" fmla="*/ 53737 w 372573"/>
                <a:gd name="connsiteY27" fmla="*/ 145290 h 340208"/>
                <a:gd name="connsiteX28" fmla="*/ 162182 w 372573"/>
                <a:gd name="connsiteY28" fmla="*/ 195395 h 340208"/>
                <a:gd name="connsiteX29" fmla="*/ 186669 w 372573"/>
                <a:gd name="connsiteY29" fmla="*/ 202282 h 340208"/>
                <a:gd name="connsiteX30" fmla="*/ 281013 w 372573"/>
                <a:gd name="connsiteY30" fmla="*/ 201590 h 340208"/>
                <a:gd name="connsiteX31" fmla="*/ 185103 w 372573"/>
                <a:gd name="connsiteY31" fmla="*/ 229029 h 340208"/>
                <a:gd name="connsiteX32" fmla="*/ 91853 w 372573"/>
                <a:gd name="connsiteY32" fmla="*/ 201334 h 340208"/>
                <a:gd name="connsiteX33" fmla="*/ 91853 w 372573"/>
                <a:gd name="connsiteY33" fmla="*/ 257270 h 340208"/>
                <a:gd name="connsiteX34" fmla="*/ 130078 w 372573"/>
                <a:gd name="connsiteY34" fmla="*/ 303002 h 340208"/>
                <a:gd name="connsiteX35" fmla="*/ 226863 w 372573"/>
                <a:gd name="connsiteY35" fmla="*/ 306828 h 340208"/>
                <a:gd name="connsiteX36" fmla="*/ 280794 w 372573"/>
                <a:gd name="connsiteY36" fmla="*/ 244115 h 340208"/>
                <a:gd name="connsiteX37" fmla="*/ 280976 w 372573"/>
                <a:gd name="connsiteY37" fmla="*/ 201590 h 3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2573" h="340208">
                  <a:moveTo>
                    <a:pt x="61826" y="182823"/>
                  </a:moveTo>
                  <a:cubicBezTo>
                    <a:pt x="51477" y="177685"/>
                    <a:pt x="42914" y="173385"/>
                    <a:pt x="34314" y="169231"/>
                  </a:cubicBezTo>
                  <a:cubicBezTo>
                    <a:pt x="12450" y="158736"/>
                    <a:pt x="1518" y="141828"/>
                    <a:pt x="1518" y="117340"/>
                  </a:cubicBezTo>
                  <a:cubicBezTo>
                    <a:pt x="1518" y="92853"/>
                    <a:pt x="11430" y="75289"/>
                    <a:pt x="33330" y="64830"/>
                  </a:cubicBezTo>
                  <a:cubicBezTo>
                    <a:pt x="73706" y="45517"/>
                    <a:pt x="114045" y="26022"/>
                    <a:pt x="154857" y="7656"/>
                  </a:cubicBezTo>
                  <a:cubicBezTo>
                    <a:pt x="176215" y="-1986"/>
                    <a:pt x="200794" y="-1425"/>
                    <a:pt x="221688" y="9186"/>
                  </a:cubicBezTo>
                  <a:cubicBezTo>
                    <a:pt x="260023" y="27188"/>
                    <a:pt x="298212" y="45626"/>
                    <a:pt x="336620" y="63373"/>
                  </a:cubicBezTo>
                  <a:cubicBezTo>
                    <a:pt x="362529" y="75434"/>
                    <a:pt x="374517" y="95039"/>
                    <a:pt x="374080" y="123863"/>
                  </a:cubicBezTo>
                  <a:cubicBezTo>
                    <a:pt x="373351" y="174879"/>
                    <a:pt x="374080" y="225531"/>
                    <a:pt x="373752" y="276401"/>
                  </a:cubicBezTo>
                  <a:cubicBezTo>
                    <a:pt x="373752" y="289082"/>
                    <a:pt x="377032" y="307411"/>
                    <a:pt x="358666" y="307958"/>
                  </a:cubicBezTo>
                  <a:cubicBezTo>
                    <a:pt x="339353" y="308541"/>
                    <a:pt x="343215" y="289738"/>
                    <a:pt x="342997" y="277421"/>
                  </a:cubicBezTo>
                  <a:cubicBezTo>
                    <a:pt x="342450" y="242694"/>
                    <a:pt x="342997" y="207930"/>
                    <a:pt x="342997" y="172984"/>
                  </a:cubicBezTo>
                  <a:cubicBezTo>
                    <a:pt x="318582" y="173239"/>
                    <a:pt x="309800" y="182386"/>
                    <a:pt x="310711" y="202136"/>
                  </a:cubicBezTo>
                  <a:cubicBezTo>
                    <a:pt x="311622" y="221887"/>
                    <a:pt x="311586" y="240908"/>
                    <a:pt x="310711" y="260221"/>
                  </a:cubicBezTo>
                  <a:cubicBezTo>
                    <a:pt x="308780" y="296370"/>
                    <a:pt x="289175" y="321732"/>
                    <a:pt x="254193" y="331680"/>
                  </a:cubicBezTo>
                  <a:cubicBezTo>
                    <a:pt x="211999" y="343625"/>
                    <a:pt x="167385" y="344114"/>
                    <a:pt x="124940" y="333101"/>
                  </a:cubicBezTo>
                  <a:cubicBezTo>
                    <a:pt x="83617" y="322752"/>
                    <a:pt x="63721" y="297463"/>
                    <a:pt x="62336" y="255302"/>
                  </a:cubicBezTo>
                  <a:cubicBezTo>
                    <a:pt x="61134" y="231324"/>
                    <a:pt x="61826" y="207165"/>
                    <a:pt x="61826" y="182823"/>
                  </a:cubicBezTo>
                  <a:close/>
                  <a:moveTo>
                    <a:pt x="186706" y="202282"/>
                  </a:moveTo>
                  <a:cubicBezTo>
                    <a:pt x="194952" y="200409"/>
                    <a:pt x="203060" y="197975"/>
                    <a:pt x="210975" y="194994"/>
                  </a:cubicBezTo>
                  <a:cubicBezTo>
                    <a:pt x="247415" y="178523"/>
                    <a:pt x="283162" y="161360"/>
                    <a:pt x="319347" y="144780"/>
                  </a:cubicBezTo>
                  <a:cubicBezTo>
                    <a:pt x="332356" y="138840"/>
                    <a:pt x="342232" y="131151"/>
                    <a:pt x="341430" y="115263"/>
                  </a:cubicBezTo>
                  <a:cubicBezTo>
                    <a:pt x="340701" y="101197"/>
                    <a:pt x="331300" y="94492"/>
                    <a:pt x="319566" y="89099"/>
                  </a:cubicBezTo>
                  <a:cubicBezTo>
                    <a:pt x="283490" y="72290"/>
                    <a:pt x="247499" y="55283"/>
                    <a:pt x="211594" y="38084"/>
                  </a:cubicBezTo>
                  <a:cubicBezTo>
                    <a:pt x="195182" y="29761"/>
                    <a:pt x="175745" y="29935"/>
                    <a:pt x="159485" y="38557"/>
                  </a:cubicBezTo>
                  <a:cubicBezTo>
                    <a:pt x="124722" y="55367"/>
                    <a:pt x="89812" y="71874"/>
                    <a:pt x="54757" y="88079"/>
                  </a:cubicBezTo>
                  <a:cubicBezTo>
                    <a:pt x="42039" y="93946"/>
                    <a:pt x="30561" y="101015"/>
                    <a:pt x="30305" y="116356"/>
                  </a:cubicBezTo>
                  <a:cubicBezTo>
                    <a:pt x="30051" y="131698"/>
                    <a:pt x="40800" y="139423"/>
                    <a:pt x="53737" y="145290"/>
                  </a:cubicBezTo>
                  <a:cubicBezTo>
                    <a:pt x="89958" y="161797"/>
                    <a:pt x="125888" y="178997"/>
                    <a:pt x="162182" y="195395"/>
                  </a:cubicBezTo>
                  <a:cubicBezTo>
                    <a:pt x="170159" y="198299"/>
                    <a:pt x="178347" y="200602"/>
                    <a:pt x="186669" y="202282"/>
                  </a:cubicBezTo>
                  <a:close/>
                  <a:moveTo>
                    <a:pt x="281013" y="201590"/>
                  </a:moveTo>
                  <a:cubicBezTo>
                    <a:pt x="246212" y="212303"/>
                    <a:pt x="215639" y="229138"/>
                    <a:pt x="185103" y="229029"/>
                  </a:cubicBezTo>
                  <a:cubicBezTo>
                    <a:pt x="154566" y="228920"/>
                    <a:pt x="124539" y="211793"/>
                    <a:pt x="91853" y="201334"/>
                  </a:cubicBezTo>
                  <a:cubicBezTo>
                    <a:pt x="91853" y="221267"/>
                    <a:pt x="91124" y="239305"/>
                    <a:pt x="91853" y="257270"/>
                  </a:cubicBezTo>
                  <a:cubicBezTo>
                    <a:pt x="93055" y="281721"/>
                    <a:pt x="105408" y="300087"/>
                    <a:pt x="130078" y="303002"/>
                  </a:cubicBezTo>
                  <a:cubicBezTo>
                    <a:pt x="162109" y="306828"/>
                    <a:pt x="195014" y="309962"/>
                    <a:pt x="226863" y="306828"/>
                  </a:cubicBezTo>
                  <a:cubicBezTo>
                    <a:pt x="267894" y="302747"/>
                    <a:pt x="280029" y="285365"/>
                    <a:pt x="280794" y="244115"/>
                  </a:cubicBezTo>
                  <a:cubicBezTo>
                    <a:pt x="281158" y="230887"/>
                    <a:pt x="280976" y="217696"/>
                    <a:pt x="280976" y="201590"/>
                  </a:cubicBezTo>
                  <a:close/>
                </a:path>
              </a:pathLst>
            </a:custGeom>
            <a:solidFill>
              <a:schemeClr val="tx1"/>
            </a:solidFill>
            <a:ln w="3643"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3B52B688-AC4E-31F4-B0E6-3DE9994749ED}"/>
              </a:ext>
            </a:extLst>
          </p:cNvPr>
          <p:cNvGrpSpPr/>
          <p:nvPr/>
        </p:nvGrpSpPr>
        <p:grpSpPr>
          <a:xfrm>
            <a:off x="5432619" y="1706024"/>
            <a:ext cx="705830" cy="705830"/>
            <a:chOff x="8046291" y="1678860"/>
            <a:chExt cx="705830" cy="705830"/>
          </a:xfrm>
        </p:grpSpPr>
        <p:sp>
          <p:nvSpPr>
            <p:cNvPr id="75" name="Oval 74">
              <a:extLst>
                <a:ext uri="{FF2B5EF4-FFF2-40B4-BE49-F238E27FC236}">
                  <a16:creationId xmlns:a16="http://schemas.microsoft.com/office/drawing/2014/main" id="{E684EE38-371B-4138-A8C5-9D804B05D259}"/>
                </a:ext>
              </a:extLst>
            </p:cNvPr>
            <p:cNvSpPr/>
            <p:nvPr/>
          </p:nvSpPr>
          <p:spPr>
            <a:xfrm>
              <a:off x="8046291" y="1678860"/>
              <a:ext cx="705830" cy="705830"/>
            </a:xfrm>
            <a:prstGeom prst="ellipse">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CBCE735D-AFAB-EF5B-A6C6-EB9FC91FBC7D}"/>
                </a:ext>
              </a:extLst>
            </p:cNvPr>
            <p:cNvSpPr/>
            <p:nvPr/>
          </p:nvSpPr>
          <p:spPr>
            <a:xfrm>
              <a:off x="8266686" y="1897695"/>
              <a:ext cx="265041" cy="268160"/>
            </a:xfrm>
            <a:custGeom>
              <a:avLst/>
              <a:gdLst>
                <a:gd name="connsiteX0" fmla="*/ 53404 w 335895"/>
                <a:gd name="connsiteY0" fmla="*/ 267478 h 339848"/>
                <a:gd name="connsiteX1" fmla="*/ 43809 w 335895"/>
                <a:gd name="connsiteY1" fmla="*/ 273075 h 339848"/>
                <a:gd name="connsiteX2" fmla="*/ 33626 w 335895"/>
                <a:gd name="connsiteY2" fmla="*/ 295731 h 339848"/>
                <a:gd name="connsiteX3" fmla="*/ 38900 w 335895"/>
                <a:gd name="connsiteY3" fmla="*/ 301469 h 339848"/>
                <a:gd name="connsiteX4" fmla="*/ 60925 w 335895"/>
                <a:gd name="connsiteY4" fmla="*/ 291518 h 339848"/>
                <a:gd name="connsiteX5" fmla="*/ 62451 w 335895"/>
                <a:gd name="connsiteY5" fmla="*/ 273075 h 339848"/>
                <a:gd name="connsiteX6" fmla="*/ 53404 w 335895"/>
                <a:gd name="connsiteY6" fmla="*/ 267478 h 339848"/>
                <a:gd name="connsiteX7" fmla="*/ 219049 w 335895"/>
                <a:gd name="connsiteY7" fmla="*/ 242856 h 339848"/>
                <a:gd name="connsiteX8" fmla="*/ 173837 w 335895"/>
                <a:gd name="connsiteY8" fmla="*/ 266075 h 339848"/>
                <a:gd name="connsiteX9" fmla="*/ 157319 w 335895"/>
                <a:gd name="connsiteY9" fmla="*/ 307406 h 339848"/>
                <a:gd name="connsiteX10" fmla="*/ 157319 w 335895"/>
                <a:gd name="connsiteY10" fmla="*/ 307306 h 339848"/>
                <a:gd name="connsiteX11" fmla="*/ 219049 w 335895"/>
                <a:gd name="connsiteY11" fmla="*/ 242856 h 339848"/>
                <a:gd name="connsiteX12" fmla="*/ 61290 w 335895"/>
                <a:gd name="connsiteY12" fmla="*/ 241032 h 339848"/>
                <a:gd name="connsiteX13" fmla="*/ 94261 w 335895"/>
                <a:gd name="connsiteY13" fmla="*/ 274203 h 339848"/>
                <a:gd name="connsiteX14" fmla="*/ 75188 w 335895"/>
                <a:gd name="connsiteY14" fmla="*/ 316363 h 339848"/>
                <a:gd name="connsiteX15" fmla="*/ 2810 w 335895"/>
                <a:gd name="connsiteY15" fmla="*/ 339848 h 339848"/>
                <a:gd name="connsiteX16" fmla="*/ 18798 w 335895"/>
                <a:gd name="connsiteY16" fmla="*/ 259972 h 339848"/>
                <a:gd name="connsiteX17" fmla="*/ 61290 w 335895"/>
                <a:gd name="connsiteY17" fmla="*/ 241032 h 339848"/>
                <a:gd name="connsiteX18" fmla="*/ 90348 w 335895"/>
                <a:gd name="connsiteY18" fmla="*/ 120689 h 339848"/>
                <a:gd name="connsiteX19" fmla="*/ 31304 w 335895"/>
                <a:gd name="connsiteY19" fmla="*/ 180065 h 339848"/>
                <a:gd name="connsiteX20" fmla="*/ 67526 w 335895"/>
                <a:gd name="connsiteY20" fmla="*/ 164673 h 339848"/>
                <a:gd name="connsiteX21" fmla="*/ 90348 w 335895"/>
                <a:gd name="connsiteY21" fmla="*/ 120689 h 339848"/>
                <a:gd name="connsiteX22" fmla="*/ 216598 w 335895"/>
                <a:gd name="connsiteY22" fmla="*/ 83841 h 339848"/>
                <a:gd name="connsiteX23" fmla="*/ 217988 w 335895"/>
                <a:gd name="connsiteY23" fmla="*/ 83870 h 339848"/>
                <a:gd name="connsiteX24" fmla="*/ 252469 w 335895"/>
                <a:gd name="connsiteY24" fmla="*/ 119436 h 339848"/>
                <a:gd name="connsiteX25" fmla="*/ 252452 w 335895"/>
                <a:gd name="connsiteY25" fmla="*/ 120125 h 339848"/>
                <a:gd name="connsiteX26" fmla="*/ 217922 w 335895"/>
                <a:gd name="connsiteY26" fmla="*/ 153296 h 339848"/>
                <a:gd name="connsiteX27" fmla="*/ 181998 w 335895"/>
                <a:gd name="connsiteY27" fmla="*/ 118368 h 339848"/>
                <a:gd name="connsiteX28" fmla="*/ 216598 w 335895"/>
                <a:gd name="connsiteY28" fmla="*/ 83841 h 339848"/>
                <a:gd name="connsiteX29" fmla="*/ 269518 w 335895"/>
                <a:gd name="connsiteY29" fmla="*/ 28955 h 339848"/>
                <a:gd name="connsiteX30" fmla="*/ 93001 w 335895"/>
                <a:gd name="connsiteY30" fmla="*/ 184343 h 339848"/>
                <a:gd name="connsiteX31" fmla="*/ 151249 w 335895"/>
                <a:gd name="connsiteY31" fmla="*/ 244282 h 339848"/>
                <a:gd name="connsiteX32" fmla="*/ 302341 w 335895"/>
                <a:gd name="connsiteY32" fmla="*/ 29337 h 339848"/>
                <a:gd name="connsiteX33" fmla="*/ 269518 w 335895"/>
                <a:gd name="connsiteY33" fmla="*/ 28955 h 339848"/>
                <a:gd name="connsiteX34" fmla="*/ 293185 w 335895"/>
                <a:gd name="connsiteY34" fmla="*/ 181 h 339848"/>
                <a:gd name="connsiteX35" fmla="*/ 335810 w 335895"/>
                <a:gd name="connsiteY35" fmla="*/ 43302 h 339848"/>
                <a:gd name="connsiteX36" fmla="*/ 281079 w 335895"/>
                <a:gd name="connsiteY36" fmla="*/ 188025 h 339848"/>
                <a:gd name="connsiteX37" fmla="*/ 246216 w 335895"/>
                <a:gd name="connsiteY37" fmla="*/ 252608 h 339848"/>
                <a:gd name="connsiteX38" fmla="*/ 126172 w 335895"/>
                <a:gd name="connsiteY38" fmla="*/ 335336 h 339848"/>
                <a:gd name="connsiteX39" fmla="*/ 126172 w 335895"/>
                <a:gd name="connsiteY39" fmla="*/ 274368 h 339848"/>
                <a:gd name="connsiteX40" fmla="*/ 61057 w 335895"/>
                <a:gd name="connsiteY40" fmla="*/ 210482 h 339848"/>
                <a:gd name="connsiteX41" fmla="*/ 3474 w 335895"/>
                <a:gd name="connsiteY41" fmla="*/ 210482 h 339848"/>
                <a:gd name="connsiteX42" fmla="*/ 36976 w 335895"/>
                <a:gd name="connsiteY42" fmla="*/ 112330 h 339848"/>
                <a:gd name="connsiteX43" fmla="*/ 71274 w 335895"/>
                <a:gd name="connsiteY43" fmla="*/ 93589 h 339848"/>
                <a:gd name="connsiteX44" fmla="*/ 161033 w 335895"/>
                <a:gd name="connsiteY44" fmla="*/ 43833 h 339848"/>
                <a:gd name="connsiteX45" fmla="*/ 293185 w 335895"/>
                <a:gd name="connsiteY45" fmla="*/ 181 h 3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5895" h="339848">
                  <a:moveTo>
                    <a:pt x="53404" y="267478"/>
                  </a:moveTo>
                  <a:cubicBezTo>
                    <a:pt x="49946" y="267544"/>
                    <a:pt x="46396" y="269476"/>
                    <a:pt x="43809" y="273075"/>
                  </a:cubicBezTo>
                  <a:cubicBezTo>
                    <a:pt x="39166" y="279909"/>
                    <a:pt x="36910" y="288201"/>
                    <a:pt x="33626" y="295731"/>
                  </a:cubicBezTo>
                  <a:lnTo>
                    <a:pt x="38900" y="301469"/>
                  </a:lnTo>
                  <a:cubicBezTo>
                    <a:pt x="46430" y="298384"/>
                    <a:pt x="55485" y="296892"/>
                    <a:pt x="60925" y="291518"/>
                  </a:cubicBezTo>
                  <a:cubicBezTo>
                    <a:pt x="64242" y="288201"/>
                    <a:pt x="65105" y="277719"/>
                    <a:pt x="62451" y="273075"/>
                  </a:cubicBezTo>
                  <a:cubicBezTo>
                    <a:pt x="60228" y="269211"/>
                    <a:pt x="56862" y="267412"/>
                    <a:pt x="53404" y="267478"/>
                  </a:cubicBezTo>
                  <a:close/>
                  <a:moveTo>
                    <a:pt x="219049" y="242856"/>
                  </a:moveTo>
                  <a:cubicBezTo>
                    <a:pt x="200308" y="252641"/>
                    <a:pt x="187570" y="260635"/>
                    <a:pt x="173837" y="266075"/>
                  </a:cubicBezTo>
                  <a:cubicBezTo>
                    <a:pt x="155295" y="273871"/>
                    <a:pt x="148263" y="285215"/>
                    <a:pt x="157319" y="307406"/>
                  </a:cubicBezTo>
                  <a:lnTo>
                    <a:pt x="157319" y="307306"/>
                  </a:lnTo>
                  <a:cubicBezTo>
                    <a:pt x="191087" y="299711"/>
                    <a:pt x="209098" y="279974"/>
                    <a:pt x="219049" y="242856"/>
                  </a:cubicBezTo>
                  <a:close/>
                  <a:moveTo>
                    <a:pt x="61290" y="241032"/>
                  </a:moveTo>
                  <a:cubicBezTo>
                    <a:pt x="78008" y="244346"/>
                    <a:pt x="91047" y="257465"/>
                    <a:pt x="94261" y="274203"/>
                  </a:cubicBezTo>
                  <a:cubicBezTo>
                    <a:pt x="97380" y="291220"/>
                    <a:pt x="91309" y="309463"/>
                    <a:pt x="75188" y="316363"/>
                  </a:cubicBezTo>
                  <a:cubicBezTo>
                    <a:pt x="53229" y="325916"/>
                    <a:pt x="29612" y="331422"/>
                    <a:pt x="2810" y="339848"/>
                  </a:cubicBezTo>
                  <a:cubicBezTo>
                    <a:pt x="-1171" y="306246"/>
                    <a:pt x="7089" y="282396"/>
                    <a:pt x="18798" y="259972"/>
                  </a:cubicBezTo>
                  <a:cubicBezTo>
                    <a:pt x="26859" y="244482"/>
                    <a:pt x="45335" y="237649"/>
                    <a:pt x="61290" y="241032"/>
                  </a:cubicBezTo>
                  <a:close/>
                  <a:moveTo>
                    <a:pt x="90348" y="120689"/>
                  </a:moveTo>
                  <a:cubicBezTo>
                    <a:pt x="50045" y="128352"/>
                    <a:pt x="33560" y="145898"/>
                    <a:pt x="31304" y="180065"/>
                  </a:cubicBezTo>
                  <a:cubicBezTo>
                    <a:pt x="48221" y="186300"/>
                    <a:pt x="60030" y="182319"/>
                    <a:pt x="67526" y="164673"/>
                  </a:cubicBezTo>
                  <a:cubicBezTo>
                    <a:pt x="73397" y="150775"/>
                    <a:pt x="81359" y="137772"/>
                    <a:pt x="90348" y="120689"/>
                  </a:cubicBezTo>
                  <a:close/>
                  <a:moveTo>
                    <a:pt x="216598" y="83841"/>
                  </a:moveTo>
                  <a:cubicBezTo>
                    <a:pt x="217063" y="83842"/>
                    <a:pt x="217523" y="83851"/>
                    <a:pt x="217988" y="83870"/>
                  </a:cubicBezTo>
                  <a:cubicBezTo>
                    <a:pt x="237329" y="84169"/>
                    <a:pt x="252770" y="100094"/>
                    <a:pt x="252469" y="119436"/>
                  </a:cubicBezTo>
                  <a:cubicBezTo>
                    <a:pt x="252466" y="119667"/>
                    <a:pt x="252459" y="119896"/>
                    <a:pt x="252452" y="120125"/>
                  </a:cubicBezTo>
                  <a:cubicBezTo>
                    <a:pt x="251006" y="138332"/>
                    <a:pt x="236172" y="152581"/>
                    <a:pt x="217922" y="153296"/>
                  </a:cubicBezTo>
                  <a:cubicBezTo>
                    <a:pt x="198384" y="153500"/>
                    <a:pt x="182343" y="137902"/>
                    <a:pt x="181998" y="118368"/>
                  </a:cubicBezTo>
                  <a:cubicBezTo>
                    <a:pt x="182018" y="99279"/>
                    <a:pt x="197508" y="83821"/>
                    <a:pt x="216598" y="83841"/>
                  </a:cubicBezTo>
                  <a:close/>
                  <a:moveTo>
                    <a:pt x="269518" y="28955"/>
                  </a:moveTo>
                  <a:cubicBezTo>
                    <a:pt x="192631" y="36465"/>
                    <a:pt x="116162" y="100957"/>
                    <a:pt x="93001" y="184343"/>
                  </a:cubicBezTo>
                  <a:cubicBezTo>
                    <a:pt x="122291" y="193001"/>
                    <a:pt x="142491" y="211908"/>
                    <a:pt x="151249" y="244282"/>
                  </a:cubicBezTo>
                  <a:cubicBezTo>
                    <a:pt x="247444" y="206202"/>
                    <a:pt x="328280" y="114089"/>
                    <a:pt x="302341" y="29337"/>
                  </a:cubicBezTo>
                  <a:cubicBezTo>
                    <a:pt x="291494" y="27973"/>
                    <a:pt x="280502" y="27883"/>
                    <a:pt x="269518" y="28955"/>
                  </a:cubicBezTo>
                  <a:close/>
                  <a:moveTo>
                    <a:pt x="293185" y="181"/>
                  </a:moveTo>
                  <a:cubicBezTo>
                    <a:pt x="322674" y="1341"/>
                    <a:pt x="335014" y="13449"/>
                    <a:pt x="335810" y="43302"/>
                  </a:cubicBezTo>
                  <a:cubicBezTo>
                    <a:pt x="337302" y="98896"/>
                    <a:pt x="319225" y="148220"/>
                    <a:pt x="281079" y="188025"/>
                  </a:cubicBezTo>
                  <a:cubicBezTo>
                    <a:pt x="263508" y="205768"/>
                    <a:pt x="251407" y="228185"/>
                    <a:pt x="246216" y="252608"/>
                  </a:cubicBezTo>
                  <a:cubicBezTo>
                    <a:pt x="233180" y="308434"/>
                    <a:pt x="190058" y="338453"/>
                    <a:pt x="126172" y="335336"/>
                  </a:cubicBezTo>
                  <a:cubicBezTo>
                    <a:pt x="126172" y="313642"/>
                    <a:pt x="126537" y="294005"/>
                    <a:pt x="126172" y="274368"/>
                  </a:cubicBezTo>
                  <a:cubicBezTo>
                    <a:pt x="125209" y="228460"/>
                    <a:pt x="107464" y="211112"/>
                    <a:pt x="61057" y="210482"/>
                  </a:cubicBezTo>
                  <a:cubicBezTo>
                    <a:pt x="42416" y="210217"/>
                    <a:pt x="23774" y="210482"/>
                    <a:pt x="3474" y="210482"/>
                  </a:cubicBezTo>
                  <a:cubicBezTo>
                    <a:pt x="-7274" y="168322"/>
                    <a:pt x="7752" y="137506"/>
                    <a:pt x="36976" y="112330"/>
                  </a:cubicBezTo>
                  <a:cubicBezTo>
                    <a:pt x="46728" y="103938"/>
                    <a:pt x="59134" y="95347"/>
                    <a:pt x="71274" y="93589"/>
                  </a:cubicBezTo>
                  <a:cubicBezTo>
                    <a:pt x="108194" y="88281"/>
                    <a:pt x="133934" y="66820"/>
                    <a:pt x="161033" y="43833"/>
                  </a:cubicBezTo>
                  <a:cubicBezTo>
                    <a:pt x="198219" y="12022"/>
                    <a:pt x="243695" y="-1776"/>
                    <a:pt x="293185" y="181"/>
                  </a:cubicBezTo>
                  <a:close/>
                </a:path>
              </a:pathLst>
            </a:custGeom>
            <a:solidFill>
              <a:schemeClr val="bg2"/>
            </a:solidFill>
            <a:ln w="3643" cap="flat">
              <a:noFill/>
              <a:prstDash val="solid"/>
              <a:miter/>
            </a:ln>
          </p:spPr>
          <p:txBody>
            <a:bodyPr rtlCol="0" anchor="ctr"/>
            <a:lstStyle/>
            <a:p>
              <a:endParaRPr lang="en-US"/>
            </a:p>
          </p:txBody>
        </p:sp>
      </p:grpSp>
    </p:spTree>
    <p:extLst>
      <p:ext uri="{BB962C8B-B14F-4D97-AF65-F5344CB8AC3E}">
        <p14:creationId xmlns:p14="http://schemas.microsoft.com/office/powerpoint/2010/main" val="106837427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fill="hold" nodeType="withEffect" p14:presetBounceEnd="58000">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14:bounceEnd="58000">
                                          <p:cBhvr additive="base">
                                            <p:cTn id="7" dur="1250" fill="hold"/>
                                            <p:tgtEl>
                                              <p:spTgt spid="5"/>
                                            </p:tgtEl>
                                            <p:attrNameLst>
                                              <p:attrName>ppt_x</p:attrName>
                                            </p:attrNameLst>
                                          </p:cBhvr>
                                          <p:tavLst>
                                            <p:tav tm="0">
                                              <p:val>
                                                <p:strVal val="#ppt_x"/>
                                              </p:val>
                                            </p:tav>
                                            <p:tav tm="100000">
                                              <p:val>
                                                <p:strVal val="#ppt_x"/>
                                              </p:val>
                                            </p:tav>
                                          </p:tavLst>
                                        </p:anim>
                                        <p:anim calcmode="lin" valueType="num" p14:bounceEnd="58000">
                                          <p:cBhvr additive="base">
                                            <p:cTn id="8" dur="1250" fill="hold"/>
                                            <p:tgtEl>
                                              <p:spTgt spid="5"/>
                                            </p:tgtEl>
                                            <p:attrNameLst>
                                              <p:attrName>ppt_y</p:attrName>
                                            </p:attrNameLst>
                                          </p:cBhvr>
                                          <p:tavLst>
                                            <p:tav tm="0">
                                              <p:val>
                                                <p:strVal val="1+#ppt_h/2"/>
                                              </p:val>
                                            </p:tav>
                                            <p:tav tm="100000">
                                              <p:val>
                                                <p:strVal val="#ppt_y"/>
                                              </p:val>
                                            </p:tav>
                                          </p:tavLst>
                                        </p:anim>
                                      </p:childTnLst>
                                    </p:cTn>
                                  </p:par>
                                  <p:par>
                                    <p:cTn id="9" presetID="49" presetClass="entr" presetSubtype="0"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 calcmode="lin" valueType="num">
                                          <p:cBhvr>
                                            <p:cTn id="13" dur="750" fill="hold"/>
                                            <p:tgtEl>
                                              <p:spTgt spid="6"/>
                                            </p:tgtEl>
                                            <p:attrNameLst>
                                              <p:attrName>style.rotation</p:attrName>
                                            </p:attrNameLst>
                                          </p:cBhvr>
                                          <p:tavLst>
                                            <p:tav tm="0">
                                              <p:val>
                                                <p:fltVal val="360"/>
                                              </p:val>
                                            </p:tav>
                                            <p:tav tm="100000">
                                              <p:val>
                                                <p:fltVal val="0"/>
                                              </p:val>
                                            </p:tav>
                                          </p:tavLst>
                                        </p:anim>
                                        <p:animEffect transition="in" filter="fade">
                                          <p:cBhvr>
                                            <p:cTn id="14" dur="750"/>
                                            <p:tgtEl>
                                              <p:spTgt spid="6"/>
                                            </p:tgtEl>
                                          </p:cBhvr>
                                        </p:animEffect>
                                      </p:childTnLst>
                                    </p:cTn>
                                  </p:par>
                                  <p:par>
                                    <p:cTn id="15" presetID="49" presetClass="entr" presetSubtype="0" decel="10000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 calcmode="lin" valueType="num">
                                          <p:cBhvr>
                                            <p:cTn id="19" dur="750" fill="hold"/>
                                            <p:tgtEl>
                                              <p:spTgt spid="7"/>
                                            </p:tgtEl>
                                            <p:attrNameLst>
                                              <p:attrName>style.rotation</p:attrName>
                                            </p:attrNameLst>
                                          </p:cBhvr>
                                          <p:tavLst>
                                            <p:tav tm="0">
                                              <p:val>
                                                <p:fltVal val="360"/>
                                              </p:val>
                                            </p:tav>
                                            <p:tav tm="100000">
                                              <p:val>
                                                <p:fltVal val="0"/>
                                              </p:val>
                                            </p:tav>
                                          </p:tavLst>
                                        </p:anim>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par>
                                    <p:cTn id="9" presetID="49" presetClass="entr" presetSubtype="0"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 calcmode="lin" valueType="num">
                                          <p:cBhvr>
                                            <p:cTn id="13" dur="750" fill="hold"/>
                                            <p:tgtEl>
                                              <p:spTgt spid="6"/>
                                            </p:tgtEl>
                                            <p:attrNameLst>
                                              <p:attrName>style.rotation</p:attrName>
                                            </p:attrNameLst>
                                          </p:cBhvr>
                                          <p:tavLst>
                                            <p:tav tm="0">
                                              <p:val>
                                                <p:fltVal val="360"/>
                                              </p:val>
                                            </p:tav>
                                            <p:tav tm="100000">
                                              <p:val>
                                                <p:fltVal val="0"/>
                                              </p:val>
                                            </p:tav>
                                          </p:tavLst>
                                        </p:anim>
                                        <p:animEffect transition="in" filter="fade">
                                          <p:cBhvr>
                                            <p:cTn id="14" dur="750"/>
                                            <p:tgtEl>
                                              <p:spTgt spid="6"/>
                                            </p:tgtEl>
                                          </p:cBhvr>
                                        </p:animEffect>
                                      </p:childTnLst>
                                    </p:cTn>
                                  </p:par>
                                  <p:par>
                                    <p:cTn id="15" presetID="49" presetClass="entr" presetSubtype="0" decel="10000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 calcmode="lin" valueType="num">
                                          <p:cBhvr>
                                            <p:cTn id="19" dur="750" fill="hold"/>
                                            <p:tgtEl>
                                              <p:spTgt spid="7"/>
                                            </p:tgtEl>
                                            <p:attrNameLst>
                                              <p:attrName>style.rotation</p:attrName>
                                            </p:attrNameLst>
                                          </p:cBhvr>
                                          <p:tavLst>
                                            <p:tav tm="0">
                                              <p:val>
                                                <p:fltVal val="360"/>
                                              </p:val>
                                            </p:tav>
                                            <p:tav tm="100000">
                                              <p:val>
                                                <p:fltVal val="0"/>
                                              </p:val>
                                            </p:tav>
                                          </p:tavLst>
                                        </p:anim>
                                        <p:animEffect transition="in" filter="fade">
                                          <p:cBhvr>
                                            <p:cTn id="20" dur="750"/>
                                            <p:tgtEl>
                                              <p:spTgt spid="7"/>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par>
                                    <p:cTn id="24" presetID="42" presetClass="path" presetSubtype="0" accel="49333" decel="50667" fill="hold" grpId="1" nodeType="withEffect">
                                      <p:stCondLst>
                                        <p:cond delay="500"/>
                                      </p:stCondLst>
                                      <p:childTnLst>
                                        <p:animMotion origin="layout" path="M 1.66667E-6 3.33333E-6 L 1.66667E-6 0.07245 " pathEditMode="relative" rAng="0" ptsTypes="AA">
                                          <p:cBhvr>
                                            <p:cTn id="25" dur="750" spd="-100000" fill="hold"/>
                                            <p:tgtEl>
                                              <p:spTgt spid="23"/>
                                            </p:tgtEl>
                                            <p:attrNameLst>
                                              <p:attrName>ppt_x</p:attrName>
                                              <p:attrName>ppt_y</p:attrName>
                                            </p:attrNameLst>
                                          </p:cBhvr>
                                          <p:rCtr x="0" y="3611"/>
                                        </p:animMotion>
                                      </p:childTnLst>
                                    </p:cTn>
                                  </p:par>
                                  <p:par>
                                    <p:cTn id="26" presetID="22" presetClass="entr" presetSubtype="1" fill="hold" grpId="0" nodeType="withEffect">
                                      <p:stCondLst>
                                        <p:cond delay="75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par>
                                    <p:cTn id="29" presetID="42" presetClass="path" presetSubtype="0" accel="49333" decel="50667" fill="hold" grpId="1" nodeType="withEffect">
                                      <p:stCondLst>
                                        <p:cond delay="750"/>
                                      </p:stCondLst>
                                      <p:childTnLst>
                                        <p:animMotion origin="layout" path="M 1.875E-6 3.33333E-6 L 1.875E-6 0.07245 " pathEditMode="relative" rAng="0" ptsTypes="AA">
                                          <p:cBhvr>
                                            <p:cTn id="30" dur="750" spd="-100000" fill="hold"/>
                                            <p:tgtEl>
                                              <p:spTgt spid="8"/>
                                            </p:tgtEl>
                                            <p:attrNameLst>
                                              <p:attrName>ppt_x</p:attrName>
                                              <p:attrName>ppt_y</p:attrName>
                                            </p:attrNameLst>
                                          </p:cBhvr>
                                          <p:rCtr x="0" y="3611"/>
                                        </p:animMotion>
                                      </p:childTnLst>
                                    </p:cTn>
                                  </p:par>
                                  <p:par>
                                    <p:cTn id="31" presetID="22" presetClass="entr" presetSubtype="1" fill="hold" grpId="0" nodeType="withEffect">
                                      <p:stCondLst>
                                        <p:cond delay="100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par>
                                    <p:cTn id="34" presetID="42" presetClass="path" presetSubtype="0" accel="49333" decel="50667" fill="hold" grpId="1" nodeType="withEffect">
                                      <p:stCondLst>
                                        <p:cond delay="1000"/>
                                      </p:stCondLst>
                                      <p:childTnLst>
                                        <p:animMotion origin="layout" path="M 1.875E-6 4.81481E-6 L 1.875E-6 0.07245 " pathEditMode="relative" rAng="0" ptsTypes="AA">
                                          <p:cBhvr>
                                            <p:cTn id="35" dur="750" spd="-100000" fill="hold"/>
                                            <p:tgtEl>
                                              <p:spTgt spid="9"/>
                                            </p:tgtEl>
                                            <p:attrNameLst>
                                              <p:attrName>ppt_x</p:attrName>
                                              <p:attrName>ppt_y</p:attrName>
                                            </p:attrNameLst>
                                          </p:cBhvr>
                                          <p:rCtr x="0" y="3611"/>
                                        </p:animMotion>
                                      </p:childTnLst>
                                    </p:cTn>
                                  </p:par>
                                  <p:par>
                                    <p:cTn id="36" presetID="22" presetClass="entr" presetSubtype="1" fill="hold" grpId="0" nodeType="withEffect">
                                      <p:stCondLst>
                                        <p:cond delay="125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500"/>
                                            <p:tgtEl>
                                              <p:spTgt spid="10"/>
                                            </p:tgtEl>
                                          </p:cBhvr>
                                        </p:animEffect>
                                      </p:childTnLst>
                                    </p:cTn>
                                  </p:par>
                                  <p:par>
                                    <p:cTn id="39" presetID="42" presetClass="path" presetSubtype="0" accel="49333" decel="50667" fill="hold" grpId="1" nodeType="withEffect">
                                      <p:stCondLst>
                                        <p:cond delay="1250"/>
                                      </p:stCondLst>
                                      <p:childTnLst>
                                        <p:animMotion origin="layout" path="M -2.29167E-6 -3.7037E-6 L -2.29167E-6 0.07246 " pathEditMode="relative" rAng="0" ptsTypes="AA">
                                          <p:cBhvr>
                                            <p:cTn id="40" dur="750" spd="-100000" fill="hold"/>
                                            <p:tgtEl>
                                              <p:spTgt spid="10"/>
                                            </p:tgtEl>
                                            <p:attrNameLst>
                                              <p:attrName>ppt_x</p:attrName>
                                              <p:attrName>ppt_y</p:attrName>
                                            </p:attrNameLst>
                                          </p:cBhvr>
                                          <p:rCtr x="0" y="3611"/>
                                        </p:animMotion>
                                      </p:childTnLst>
                                    </p:cTn>
                                  </p:par>
                                  <p:par>
                                    <p:cTn id="41" presetID="22" presetClass="entr" presetSubtype="1" fill="hold" grpId="0" nodeType="withEffect">
                                      <p:stCondLst>
                                        <p:cond delay="1500"/>
                                      </p:stCondLst>
                                      <p:childTnLst>
                                        <p:set>
                                          <p:cBhvr>
                                            <p:cTn id="42" dur="1" fill="hold">
                                              <p:stCondLst>
                                                <p:cond delay="0"/>
                                              </p:stCondLst>
                                            </p:cTn>
                                            <p:tgtEl>
                                              <p:spTgt spid="11"/>
                                            </p:tgtEl>
                                            <p:attrNameLst>
                                              <p:attrName>style.visibility</p:attrName>
                                            </p:attrNameLst>
                                          </p:cBhvr>
                                          <p:to>
                                            <p:strVal val="visible"/>
                                          </p:to>
                                        </p:set>
                                        <p:animEffect transition="in" filter="wipe(up)">
                                          <p:cBhvr>
                                            <p:cTn id="43" dur="500"/>
                                            <p:tgtEl>
                                              <p:spTgt spid="11"/>
                                            </p:tgtEl>
                                          </p:cBhvr>
                                        </p:animEffect>
                                      </p:childTnLst>
                                    </p:cTn>
                                  </p:par>
                                  <p:par>
                                    <p:cTn id="44" presetID="42" presetClass="path" presetSubtype="0" accel="49333" decel="50667" fill="hold" grpId="1" nodeType="withEffect">
                                      <p:stCondLst>
                                        <p:cond delay="1500"/>
                                      </p:stCondLst>
                                      <p:childTnLst>
                                        <p:animMotion origin="layout" path="M -1.45833E-6 -3.7037E-6 L -1.45833E-6 0.07246 " pathEditMode="relative" rAng="0" ptsTypes="AA">
                                          <p:cBhvr>
                                            <p:cTn id="45" dur="750" spd="-100000" fill="hold"/>
                                            <p:tgtEl>
                                              <p:spTgt spid="11"/>
                                            </p:tgtEl>
                                            <p:attrNameLst>
                                              <p:attrName>ppt_x</p:attrName>
                                              <p:attrName>ppt_y</p:attrName>
                                            </p:attrNameLst>
                                          </p:cBhvr>
                                          <p:rCtr x="0" y="3611"/>
                                        </p:animMotion>
                                      </p:childTnLst>
                                    </p:cTn>
                                  </p:par>
                                  <p:par>
                                    <p:cTn id="46" presetID="22" presetClass="entr" presetSubtype="1" fill="hold" grpId="0" nodeType="withEffect">
                                      <p:stCondLst>
                                        <p:cond delay="175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par>
                                    <p:cTn id="49" presetID="42" presetClass="path" presetSubtype="0" accel="49333" decel="50667" fill="hold" grpId="1" nodeType="withEffect">
                                      <p:stCondLst>
                                        <p:cond delay="1750"/>
                                      </p:stCondLst>
                                      <p:childTnLst>
                                        <p:animMotion origin="layout" path="M -8.33333E-7 -2.22222E-6 L -8.33333E-7 0.07246 " pathEditMode="relative" rAng="0" ptsTypes="AA">
                                          <p:cBhvr>
                                            <p:cTn id="50" dur="750" spd="-100000" fill="hold"/>
                                            <p:tgtEl>
                                              <p:spTgt spid="12"/>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8" grpId="0"/>
          <p:bldP spid="8" grpId="1"/>
          <p:bldP spid="9" grpId="0"/>
          <p:bldP spid="9" grpId="1"/>
          <p:bldP spid="10" grpId="0"/>
          <p:bldP spid="10" grpId="1"/>
          <p:bldP spid="11" grpId="0"/>
          <p:bldP spid="11" grpId="1"/>
          <p:bldP spid="12" grpId="0"/>
          <p:bldP spid="12" grpId="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a:t>
            </a:r>
            <a:endParaRPr lang="en-US" dirty="0">
              <a:solidFill>
                <a:schemeClr val="tx1"/>
              </a:solidFill>
            </a:endParaRP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492443"/>
          </a:xfrm>
        </p:spPr>
        <p:txBody>
          <a:bodyPr/>
          <a:lstStyle/>
          <a:p>
            <a:r>
              <a:rPr lang="en-US" dirty="0"/>
              <a:t>Brand Institute’s Brand Linguistic Screening evaluates the test names in 41 languages listed below and 38 countries for the following: pronunciation issues, negative associations, negative connotations and any slang and cultural relevance. </a:t>
            </a:r>
          </a:p>
        </p:txBody>
      </p:sp>
      <p:sp>
        <p:nvSpPr>
          <p:cNvPr id="12" name="Content Placeholder 1">
            <a:extLst>
              <a:ext uri="{FF2B5EF4-FFF2-40B4-BE49-F238E27FC236}">
                <a16:creationId xmlns:a16="http://schemas.microsoft.com/office/drawing/2014/main" id="{8DD77492-9E45-ED4D-8A3E-540D0257F9FC}"/>
              </a:ext>
            </a:extLst>
          </p:cNvPr>
          <p:cNvSpPr txBox="1">
            <a:spLocks/>
          </p:cNvSpPr>
          <p:nvPr/>
        </p:nvSpPr>
        <p:spPr>
          <a:xfrm>
            <a:off x="587413" y="1774006"/>
            <a:ext cx="11023562" cy="4093393"/>
          </a:xfrm>
          <a:prstGeom prst="rect">
            <a:avLst/>
          </a:prstGeom>
        </p:spPr>
        <p:txBody>
          <a:bodyPr vert="horz" wrap="square" lIns="91440" tIns="45720" rIns="91440" bIns="45720" numCol="4" rtlCol="0">
            <a:noAutofit/>
          </a:bodyPr>
          <a:lstStyle>
            <a:lvl1pPr marL="342900" indent="-342900" algn="just" defTabSz="914400" rtl="0" eaLnBrk="1" latinLnBrk="0" hangingPunct="1">
              <a:spcBef>
                <a:spcPts val="0"/>
              </a:spcBef>
              <a:spcAft>
                <a:spcPts val="600"/>
              </a:spcAft>
              <a:buClr>
                <a:schemeClr val="tx2"/>
              </a:buClr>
              <a:buFont typeface="Wingdings" pitchFamily="2" charset="2"/>
              <a:buChar char="§"/>
              <a:defRPr sz="1800" kern="1200">
                <a:solidFill>
                  <a:schemeClr val="tx1">
                    <a:lumMod val="85000"/>
                    <a:lumOff val="15000"/>
                  </a:schemeClr>
                </a:solidFill>
                <a:latin typeface="+mn-lt"/>
                <a:ea typeface="+mn-ea"/>
                <a:cs typeface="+mn-cs"/>
              </a:defRPr>
            </a:lvl1pPr>
            <a:lvl2pPr marL="742950" indent="-285750" algn="just" defTabSz="914400" rtl="0" eaLnBrk="1" latinLnBrk="0" hangingPunct="1">
              <a:spcBef>
                <a:spcPts val="0"/>
              </a:spcBef>
              <a:spcAft>
                <a:spcPts val="600"/>
              </a:spcAft>
              <a:buClr>
                <a:schemeClr val="tx2"/>
              </a:buClr>
              <a:buFont typeface="Courier New" pitchFamily="49" charset="0"/>
              <a:buChar char="o"/>
              <a:defRPr sz="1800" kern="1200">
                <a:solidFill>
                  <a:schemeClr val="tx1">
                    <a:lumMod val="85000"/>
                    <a:lumOff val="15000"/>
                  </a:schemeClr>
                </a:solidFill>
                <a:latin typeface="+mn-lt"/>
                <a:ea typeface="+mn-ea"/>
                <a:cs typeface="+mn-cs"/>
              </a:defRPr>
            </a:lvl2pPr>
            <a:lvl3pPr marL="1143000" indent="-228600" algn="just" defTabSz="914400" rtl="0" eaLnBrk="1" latinLnBrk="0" hangingPunct="1">
              <a:spcBef>
                <a:spcPts val="0"/>
              </a:spcBef>
              <a:spcAft>
                <a:spcPts val="600"/>
              </a:spcAft>
              <a:buClr>
                <a:schemeClr val="tx2"/>
              </a:buClr>
              <a:buFont typeface="Wingdings" pitchFamily="2" charset="2"/>
              <a:buChar char="§"/>
              <a:defRPr sz="1800" kern="1200">
                <a:solidFill>
                  <a:schemeClr val="tx1">
                    <a:lumMod val="85000"/>
                    <a:lumOff val="15000"/>
                  </a:schemeClr>
                </a:solidFill>
                <a:latin typeface="+mn-lt"/>
                <a:ea typeface="+mn-ea"/>
                <a:cs typeface="+mn-cs"/>
              </a:defRPr>
            </a:lvl3pPr>
            <a:lvl4pPr marL="1600200" indent="-228600" algn="just" defTabSz="914400" rtl="0" eaLnBrk="1" latinLnBrk="0" hangingPunct="1">
              <a:spcBef>
                <a:spcPts val="0"/>
              </a:spcBef>
              <a:spcAft>
                <a:spcPts val="600"/>
              </a:spcAft>
              <a:buClr>
                <a:schemeClr val="tx2"/>
              </a:buClr>
              <a:buFont typeface="Arial" pitchFamily="34" charset="0"/>
              <a:buChar char="•"/>
              <a:defRPr sz="1800" kern="1200">
                <a:solidFill>
                  <a:schemeClr val="tx1">
                    <a:lumMod val="85000"/>
                    <a:lumOff val="15000"/>
                  </a:schemeClr>
                </a:solidFill>
                <a:latin typeface="+mn-lt"/>
                <a:ea typeface="+mn-ea"/>
                <a:cs typeface="+mn-cs"/>
              </a:defRPr>
            </a:lvl4pPr>
            <a:lvl5pPr marL="2057400" indent="-228600" algn="just" defTabSz="914400" rtl="0" eaLnBrk="1" latinLnBrk="0" hangingPunct="1">
              <a:spcBef>
                <a:spcPts val="0"/>
              </a:spcBef>
              <a:spcAft>
                <a:spcPts val="600"/>
              </a:spcAft>
              <a:buClr>
                <a:schemeClr val="bg1">
                  <a:lumMod val="50000"/>
                </a:schemeClr>
              </a:buClr>
              <a:buFont typeface="Wingdings" pitchFamily="2" charset="2"/>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buFont typeface="Wingdings" pitchFamily="2" charset="2"/>
              <a:buNone/>
            </a:pPr>
            <a:r>
              <a:rPr lang="en-US" dirty="0">
                <a:solidFill>
                  <a:schemeClr val="tx1"/>
                </a:solidFill>
              </a:rPr>
              <a:t>Arabic</a:t>
            </a:r>
          </a:p>
          <a:p>
            <a:pPr marL="0" indent="0" algn="ctr" fontAlgn="auto">
              <a:buFont typeface="Wingdings" pitchFamily="2" charset="2"/>
              <a:buNone/>
            </a:pPr>
            <a:r>
              <a:rPr lang="en-US" dirty="0">
                <a:solidFill>
                  <a:schemeClr val="tx1"/>
                </a:solidFill>
              </a:rPr>
              <a:t>Bulgarian</a:t>
            </a:r>
          </a:p>
          <a:p>
            <a:pPr marL="0" indent="0" algn="ctr" fontAlgn="auto">
              <a:buFont typeface="Wingdings" pitchFamily="2" charset="2"/>
              <a:buNone/>
            </a:pPr>
            <a:r>
              <a:rPr lang="en-US" dirty="0">
                <a:solidFill>
                  <a:schemeClr val="tx1"/>
                </a:solidFill>
              </a:rPr>
              <a:t>Chinese - Cantonese</a:t>
            </a:r>
          </a:p>
          <a:p>
            <a:pPr marL="0" indent="0" algn="ctr" fontAlgn="auto">
              <a:buFont typeface="Wingdings" pitchFamily="2" charset="2"/>
              <a:buNone/>
            </a:pPr>
            <a:r>
              <a:rPr lang="en-US" dirty="0">
                <a:solidFill>
                  <a:schemeClr val="tx1"/>
                </a:solidFill>
              </a:rPr>
              <a:t>Chinese - Mandarin</a:t>
            </a:r>
          </a:p>
          <a:p>
            <a:pPr marL="0" indent="0" algn="ctr" fontAlgn="auto">
              <a:buFont typeface="Wingdings" pitchFamily="2" charset="2"/>
              <a:buNone/>
            </a:pPr>
            <a:r>
              <a:rPr lang="en-US" dirty="0">
                <a:solidFill>
                  <a:schemeClr val="tx1"/>
                </a:solidFill>
              </a:rPr>
              <a:t>Croatian</a:t>
            </a:r>
          </a:p>
          <a:p>
            <a:pPr marL="0" indent="0" algn="ctr" fontAlgn="auto">
              <a:buFont typeface="Wingdings" pitchFamily="2" charset="2"/>
              <a:buNone/>
            </a:pPr>
            <a:r>
              <a:rPr lang="en-US" dirty="0">
                <a:solidFill>
                  <a:schemeClr val="tx1"/>
                </a:solidFill>
              </a:rPr>
              <a:t>Czech</a:t>
            </a:r>
          </a:p>
          <a:p>
            <a:pPr marL="0" indent="0" algn="ctr" fontAlgn="auto">
              <a:buFont typeface="Wingdings" pitchFamily="2" charset="2"/>
              <a:buNone/>
            </a:pPr>
            <a:r>
              <a:rPr lang="en-US" dirty="0">
                <a:solidFill>
                  <a:schemeClr val="tx1"/>
                </a:solidFill>
              </a:rPr>
              <a:t>Danish</a:t>
            </a:r>
          </a:p>
          <a:p>
            <a:pPr marL="0" indent="0" algn="ctr" fontAlgn="auto">
              <a:buFont typeface="Wingdings" pitchFamily="2" charset="2"/>
              <a:buNone/>
            </a:pPr>
            <a:r>
              <a:rPr lang="en-US" dirty="0">
                <a:solidFill>
                  <a:schemeClr val="tx1"/>
                </a:solidFill>
              </a:rPr>
              <a:t>Dutch</a:t>
            </a:r>
          </a:p>
          <a:p>
            <a:pPr marL="0" indent="0" algn="ctr" fontAlgn="auto">
              <a:buFont typeface="Wingdings" pitchFamily="2" charset="2"/>
              <a:buNone/>
            </a:pPr>
            <a:r>
              <a:rPr lang="en-US" dirty="0">
                <a:solidFill>
                  <a:schemeClr val="tx1"/>
                </a:solidFill>
              </a:rPr>
              <a:t>English</a:t>
            </a:r>
          </a:p>
          <a:p>
            <a:pPr marL="0" indent="0" algn="ctr" fontAlgn="auto">
              <a:buFont typeface="Wingdings" pitchFamily="2" charset="2"/>
              <a:buNone/>
            </a:pPr>
            <a:r>
              <a:rPr lang="en-US" dirty="0">
                <a:solidFill>
                  <a:schemeClr val="tx1"/>
                </a:solidFill>
              </a:rPr>
              <a:t>Estonian</a:t>
            </a:r>
          </a:p>
          <a:p>
            <a:pPr marL="0" indent="0" algn="ctr" fontAlgn="auto">
              <a:buFont typeface="Wingdings" pitchFamily="2" charset="2"/>
              <a:buNone/>
            </a:pPr>
            <a:r>
              <a:rPr lang="en-US" dirty="0">
                <a:solidFill>
                  <a:schemeClr val="tx1"/>
                </a:solidFill>
              </a:rPr>
              <a:t>Finnish</a:t>
            </a:r>
          </a:p>
          <a:p>
            <a:pPr marL="0" indent="0" algn="ctr" fontAlgn="auto">
              <a:buFont typeface="Wingdings" pitchFamily="2" charset="2"/>
              <a:buNone/>
            </a:pPr>
            <a:r>
              <a:rPr lang="en-US" dirty="0">
                <a:solidFill>
                  <a:schemeClr val="tx1"/>
                </a:solidFill>
              </a:rPr>
              <a:t>Flemish</a:t>
            </a:r>
          </a:p>
          <a:p>
            <a:pPr marL="0" indent="0" algn="ctr" fontAlgn="auto">
              <a:buFont typeface="Wingdings" pitchFamily="2" charset="2"/>
              <a:buNone/>
            </a:pPr>
            <a:r>
              <a:rPr lang="en-US" dirty="0">
                <a:solidFill>
                  <a:schemeClr val="tx1"/>
                </a:solidFill>
              </a:rPr>
              <a:t>French</a:t>
            </a:r>
          </a:p>
          <a:p>
            <a:pPr marL="0" indent="0" algn="ctr" fontAlgn="auto">
              <a:buFont typeface="Wingdings" pitchFamily="2" charset="2"/>
              <a:buNone/>
            </a:pPr>
            <a:r>
              <a:rPr lang="en-US" dirty="0">
                <a:solidFill>
                  <a:schemeClr val="tx1"/>
                </a:solidFill>
              </a:rPr>
              <a:t>German</a:t>
            </a:r>
          </a:p>
          <a:p>
            <a:pPr marL="0" indent="0" algn="ctr" fontAlgn="auto">
              <a:buFont typeface="Wingdings" pitchFamily="2" charset="2"/>
              <a:buNone/>
            </a:pPr>
            <a:r>
              <a:rPr lang="en-US" dirty="0">
                <a:solidFill>
                  <a:schemeClr val="tx1"/>
                </a:solidFill>
              </a:rPr>
              <a:t>Greek</a:t>
            </a:r>
          </a:p>
          <a:p>
            <a:pPr marL="0" indent="0" algn="ctr" fontAlgn="auto">
              <a:buFont typeface="Wingdings" pitchFamily="2" charset="2"/>
              <a:buNone/>
            </a:pPr>
            <a:r>
              <a:rPr lang="en-US" dirty="0">
                <a:solidFill>
                  <a:schemeClr val="tx1"/>
                </a:solidFill>
              </a:rPr>
              <a:t>Hebrew</a:t>
            </a:r>
          </a:p>
          <a:p>
            <a:pPr marL="0" indent="0" algn="ctr" fontAlgn="auto">
              <a:buFont typeface="Wingdings" pitchFamily="2" charset="2"/>
              <a:buNone/>
            </a:pPr>
            <a:r>
              <a:rPr lang="en-US" dirty="0">
                <a:solidFill>
                  <a:schemeClr val="tx1"/>
                </a:solidFill>
              </a:rPr>
              <a:t>Hindi</a:t>
            </a:r>
          </a:p>
          <a:p>
            <a:pPr marL="0" indent="0" algn="ctr" fontAlgn="auto">
              <a:buFont typeface="Wingdings" pitchFamily="2" charset="2"/>
              <a:buNone/>
            </a:pPr>
            <a:r>
              <a:rPr lang="en-US" dirty="0">
                <a:solidFill>
                  <a:schemeClr val="tx1"/>
                </a:solidFill>
              </a:rPr>
              <a:t>Hungarian</a:t>
            </a:r>
          </a:p>
          <a:p>
            <a:pPr marL="0" indent="0" algn="ctr" fontAlgn="auto">
              <a:buFont typeface="Wingdings" pitchFamily="2" charset="2"/>
              <a:buNone/>
            </a:pPr>
            <a:r>
              <a:rPr lang="en-US" dirty="0">
                <a:solidFill>
                  <a:schemeClr val="tx1"/>
                </a:solidFill>
              </a:rPr>
              <a:t>Icelandic</a:t>
            </a:r>
          </a:p>
          <a:p>
            <a:pPr marL="0" indent="0" algn="ctr" fontAlgn="auto">
              <a:buFont typeface="Wingdings" pitchFamily="2" charset="2"/>
              <a:buNone/>
            </a:pPr>
            <a:r>
              <a:rPr lang="en-US" dirty="0">
                <a:solidFill>
                  <a:schemeClr val="tx1"/>
                </a:solidFill>
              </a:rPr>
              <a:t>Irish (Gaelic)</a:t>
            </a:r>
          </a:p>
          <a:p>
            <a:pPr marL="0" indent="0" algn="ctr" fontAlgn="auto">
              <a:buFont typeface="Wingdings" pitchFamily="2" charset="2"/>
              <a:buNone/>
            </a:pPr>
            <a:r>
              <a:rPr lang="en-US" dirty="0">
                <a:solidFill>
                  <a:schemeClr val="tx1"/>
                </a:solidFill>
              </a:rPr>
              <a:t>Italian</a:t>
            </a:r>
          </a:p>
          <a:p>
            <a:pPr marL="0" indent="0" algn="ctr" fontAlgn="auto">
              <a:buFont typeface="Wingdings" pitchFamily="2" charset="2"/>
              <a:buNone/>
            </a:pPr>
            <a:r>
              <a:rPr lang="en-US" dirty="0">
                <a:solidFill>
                  <a:schemeClr val="tx1"/>
                </a:solidFill>
              </a:rPr>
              <a:t>Japanese</a:t>
            </a:r>
          </a:p>
          <a:p>
            <a:pPr marL="0" indent="0" algn="ctr" fontAlgn="auto">
              <a:buFont typeface="Wingdings" pitchFamily="2" charset="2"/>
              <a:buNone/>
            </a:pPr>
            <a:r>
              <a:rPr lang="en-US" dirty="0">
                <a:solidFill>
                  <a:schemeClr val="tx1"/>
                </a:solidFill>
              </a:rPr>
              <a:t>Korean</a:t>
            </a:r>
          </a:p>
          <a:p>
            <a:pPr marL="0" indent="0" algn="ctr" fontAlgn="auto">
              <a:buFont typeface="Wingdings" pitchFamily="2" charset="2"/>
              <a:buNone/>
            </a:pPr>
            <a:r>
              <a:rPr lang="en-US" dirty="0">
                <a:solidFill>
                  <a:schemeClr val="tx1"/>
                </a:solidFill>
              </a:rPr>
              <a:t>Latin</a:t>
            </a:r>
          </a:p>
          <a:p>
            <a:pPr marL="0" indent="0" algn="ctr" fontAlgn="auto">
              <a:buFont typeface="Wingdings" pitchFamily="2" charset="2"/>
              <a:buNone/>
            </a:pPr>
            <a:r>
              <a:rPr lang="en-US" dirty="0">
                <a:solidFill>
                  <a:schemeClr val="tx1"/>
                </a:solidFill>
              </a:rPr>
              <a:t>Latvian</a:t>
            </a:r>
          </a:p>
          <a:p>
            <a:pPr marL="0" indent="0" algn="ctr" fontAlgn="auto">
              <a:buFont typeface="Wingdings" pitchFamily="2" charset="2"/>
              <a:buNone/>
            </a:pPr>
            <a:r>
              <a:rPr lang="en-US" dirty="0">
                <a:solidFill>
                  <a:schemeClr val="tx1"/>
                </a:solidFill>
              </a:rPr>
              <a:t>Lithuanian</a:t>
            </a:r>
          </a:p>
          <a:p>
            <a:pPr marL="0" indent="0" algn="ctr" fontAlgn="auto">
              <a:buFont typeface="Wingdings" pitchFamily="2" charset="2"/>
              <a:buNone/>
            </a:pPr>
            <a:r>
              <a:rPr lang="en-US" dirty="0">
                <a:solidFill>
                  <a:schemeClr val="tx1"/>
                </a:solidFill>
              </a:rPr>
              <a:t>Luxembourgish</a:t>
            </a:r>
          </a:p>
          <a:p>
            <a:pPr marL="0" indent="0" algn="ctr" fontAlgn="auto">
              <a:buFont typeface="Wingdings" pitchFamily="2" charset="2"/>
              <a:buNone/>
            </a:pPr>
            <a:r>
              <a:rPr lang="en-US" dirty="0">
                <a:solidFill>
                  <a:schemeClr val="tx1"/>
                </a:solidFill>
              </a:rPr>
              <a:t>Maltese</a:t>
            </a:r>
          </a:p>
          <a:p>
            <a:pPr marL="0" indent="0" algn="ctr" fontAlgn="auto">
              <a:buFont typeface="Wingdings" pitchFamily="2" charset="2"/>
              <a:buNone/>
            </a:pPr>
            <a:r>
              <a:rPr lang="en-US" dirty="0">
                <a:solidFill>
                  <a:schemeClr val="tx1"/>
                </a:solidFill>
              </a:rPr>
              <a:t>Norwegian</a:t>
            </a:r>
          </a:p>
          <a:p>
            <a:pPr marL="0" indent="0" algn="ctr" fontAlgn="auto">
              <a:buFont typeface="Wingdings" pitchFamily="2" charset="2"/>
              <a:buNone/>
            </a:pPr>
            <a:r>
              <a:rPr lang="en-US" dirty="0">
                <a:solidFill>
                  <a:schemeClr val="tx1"/>
                </a:solidFill>
              </a:rPr>
              <a:t>Polish</a:t>
            </a:r>
          </a:p>
          <a:p>
            <a:pPr marL="0" indent="0" algn="ctr" fontAlgn="auto">
              <a:buFont typeface="Wingdings" pitchFamily="2" charset="2"/>
              <a:buNone/>
            </a:pPr>
            <a:r>
              <a:rPr lang="en-US" dirty="0">
                <a:solidFill>
                  <a:schemeClr val="tx1"/>
                </a:solidFill>
              </a:rPr>
              <a:t>Portuguese</a:t>
            </a:r>
          </a:p>
          <a:p>
            <a:pPr marL="0" indent="0" algn="ctr" fontAlgn="auto">
              <a:buFont typeface="Wingdings" pitchFamily="2" charset="2"/>
              <a:buNone/>
            </a:pPr>
            <a:r>
              <a:rPr lang="en-US" dirty="0">
                <a:solidFill>
                  <a:schemeClr val="tx1"/>
                </a:solidFill>
              </a:rPr>
              <a:t>Romanian</a:t>
            </a:r>
          </a:p>
          <a:p>
            <a:pPr marL="0" indent="0" algn="ctr" fontAlgn="auto">
              <a:buFont typeface="Wingdings" pitchFamily="2" charset="2"/>
              <a:buNone/>
            </a:pPr>
            <a:r>
              <a:rPr lang="en-US" dirty="0">
                <a:solidFill>
                  <a:schemeClr val="tx1"/>
                </a:solidFill>
              </a:rPr>
              <a:t>Russian</a:t>
            </a:r>
          </a:p>
          <a:p>
            <a:pPr marL="0" indent="0" algn="ctr" fontAlgn="auto">
              <a:buFont typeface="Wingdings" pitchFamily="2" charset="2"/>
              <a:buNone/>
            </a:pPr>
            <a:r>
              <a:rPr lang="en-US" dirty="0">
                <a:solidFill>
                  <a:schemeClr val="tx1"/>
                </a:solidFill>
              </a:rPr>
              <a:t>Slovak</a:t>
            </a:r>
          </a:p>
          <a:p>
            <a:pPr marL="0" indent="0" algn="ctr" fontAlgn="auto">
              <a:buFont typeface="Wingdings" pitchFamily="2" charset="2"/>
              <a:buNone/>
            </a:pPr>
            <a:r>
              <a:rPr lang="en-US" dirty="0">
                <a:solidFill>
                  <a:schemeClr val="tx1"/>
                </a:solidFill>
              </a:rPr>
              <a:t>Slovenian</a:t>
            </a:r>
          </a:p>
          <a:p>
            <a:pPr marL="0" indent="0" algn="ctr" fontAlgn="auto">
              <a:buFont typeface="Wingdings" pitchFamily="2" charset="2"/>
              <a:buNone/>
            </a:pPr>
            <a:r>
              <a:rPr lang="en-US" dirty="0">
                <a:solidFill>
                  <a:schemeClr val="tx1"/>
                </a:solidFill>
              </a:rPr>
              <a:t>Spanish</a:t>
            </a:r>
          </a:p>
          <a:p>
            <a:pPr marL="0" indent="0" algn="ctr" fontAlgn="auto">
              <a:buFont typeface="Wingdings" pitchFamily="2" charset="2"/>
              <a:buNone/>
            </a:pPr>
            <a:r>
              <a:rPr lang="en-US" dirty="0">
                <a:solidFill>
                  <a:schemeClr val="tx1"/>
                </a:solidFill>
              </a:rPr>
              <a:t>Swedish</a:t>
            </a:r>
          </a:p>
          <a:p>
            <a:pPr marL="0" indent="0" algn="ctr" fontAlgn="auto">
              <a:buFont typeface="Wingdings" pitchFamily="2" charset="2"/>
              <a:buNone/>
            </a:pPr>
            <a:r>
              <a:rPr lang="en-US" dirty="0">
                <a:solidFill>
                  <a:schemeClr val="tx1"/>
                </a:solidFill>
              </a:rPr>
              <a:t>Turkish</a:t>
            </a:r>
          </a:p>
          <a:p>
            <a:pPr marL="0" indent="0" algn="ctr" fontAlgn="auto">
              <a:buFont typeface="Wingdings" pitchFamily="2" charset="2"/>
              <a:buNone/>
            </a:pPr>
            <a:r>
              <a:rPr lang="en-US" dirty="0">
                <a:solidFill>
                  <a:schemeClr val="tx1"/>
                </a:solidFill>
              </a:rPr>
              <a:t>Ukrainian</a:t>
            </a:r>
          </a:p>
          <a:p>
            <a:pPr marL="0" indent="0" algn="ctr" fontAlgn="auto">
              <a:buFont typeface="Wingdings" pitchFamily="2" charset="2"/>
              <a:buNone/>
            </a:pPr>
            <a:r>
              <a:rPr lang="en-US" dirty="0">
                <a:solidFill>
                  <a:schemeClr val="tx1"/>
                </a:solidFill>
              </a:rPr>
              <a:t>Urdu</a:t>
            </a:r>
          </a:p>
          <a:p>
            <a:pPr marL="0" indent="0" algn="ctr" fontAlgn="auto">
              <a:buFont typeface="Wingdings" pitchFamily="2" charset="2"/>
              <a:buNone/>
            </a:pPr>
            <a:r>
              <a:rPr lang="en-US" dirty="0">
                <a:solidFill>
                  <a:schemeClr val="tx1"/>
                </a:solidFill>
              </a:rPr>
              <a:t>Yiddish</a:t>
            </a:r>
          </a:p>
        </p:txBody>
      </p:sp>
    </p:spTree>
    <p:extLst>
      <p:ext uri="{BB962C8B-B14F-4D97-AF65-F5344CB8AC3E}">
        <p14:creationId xmlns:p14="http://schemas.microsoft.com/office/powerpoint/2010/main" val="406524680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F93F58-65E4-75BC-1E41-9030E55BFD0D}"/>
              </a:ext>
            </a:extLst>
          </p:cNvPr>
          <p:cNvGraphicFramePr>
            <a:graphicFrameLocks noGrp="1"/>
          </p:cNvGraphicFramePr>
          <p:nvPr>
            <p:extLst>
              <p:ext uri="{D42A27DB-BD31-4B8C-83A1-F6EECF244321}">
                <p14:modId xmlns:p14="http://schemas.microsoft.com/office/powerpoint/2010/main" val="2339879202"/>
              </p:ext>
            </p:extLst>
          </p:nvPr>
        </p:nvGraphicFramePr>
        <p:xfrm>
          <a:off x="947547" y="1100211"/>
          <a:ext cx="10291953" cy="1991572"/>
        </p:xfrm>
        <a:graphic>
          <a:graphicData uri="http://schemas.openxmlformats.org/drawingml/2006/table">
            <a:tbl>
              <a:tblPr firstRow="1" bandRow="1">
                <a:tableStyleId>{5C22544A-7EE6-4342-B048-85BDC9FD1C3A}</a:tableStyleId>
              </a:tblPr>
              <a:tblGrid>
                <a:gridCol w="2507428">
                  <a:extLst>
                    <a:ext uri="{9D8B030D-6E8A-4147-A177-3AD203B41FA5}">
                      <a16:colId xmlns:a16="http://schemas.microsoft.com/office/drawing/2014/main" val="2728489733"/>
                    </a:ext>
                  </a:extLst>
                </a:gridCol>
                <a:gridCol w="7784525">
                  <a:extLst>
                    <a:ext uri="{9D8B030D-6E8A-4147-A177-3AD203B41FA5}">
                      <a16:colId xmlns:a16="http://schemas.microsoft.com/office/drawing/2014/main" val="939134027"/>
                    </a:ext>
                  </a:extLst>
                </a:gridCol>
              </a:tblGrid>
              <a:tr h="269724">
                <a:tc>
                  <a:txBody>
                    <a:bodyPr/>
                    <a:lstStyle/>
                    <a:p>
                      <a:pPr algn="ctr" fontAlgn="b"/>
                      <a:r>
                        <a:rPr lang="en-US" sz="1400" b="1" kern="1200" dirty="0">
                          <a:solidFill>
                            <a:schemeClr val="bg1"/>
                          </a:solidFill>
                          <a:latin typeface="+mn-lt"/>
                          <a:ea typeface="+mn-ea"/>
                          <a:cs typeface="+mn-cs"/>
                        </a:rPr>
                        <a:t>Test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n-US" sz="1400" b="1" kern="1200" dirty="0">
                          <a:solidFill>
                            <a:schemeClr val="bg1"/>
                          </a:solidFill>
                          <a:latin typeface="+mn-lt"/>
                          <a:ea typeface="+mn-ea"/>
                          <a:cs typeface="+mn-cs"/>
                        </a:rPr>
                        <a:t>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269724">
                <a:tc>
                  <a:txBody>
                    <a:bodyPr/>
                    <a:lstStyle/>
                    <a:p>
                      <a:pPr algn="ctr"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r h="269724">
                <a:tc>
                  <a:txBody>
                    <a:bodyPr/>
                    <a:lstStyle/>
                    <a:p>
                      <a:pPr algn="ctr"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2580344635"/>
                  </a:ext>
                </a:extLst>
              </a:tr>
              <a:tr h="321476">
                <a:tc>
                  <a:txBody>
                    <a:bodyPr/>
                    <a:lstStyle/>
                    <a:p>
                      <a:pPr algn="ctr"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7908685"/>
                  </a:ext>
                </a:extLst>
              </a:tr>
              <a:tr h="269724">
                <a:tc>
                  <a:txBody>
                    <a:bodyPr/>
                    <a:lstStyle/>
                    <a:p>
                      <a:pPr algn="ctr"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1266916704"/>
                  </a:ext>
                </a:extLst>
              </a:tr>
              <a:tr h="269724">
                <a:tc>
                  <a:txBody>
                    <a:bodyPr/>
                    <a:lstStyle/>
                    <a:p>
                      <a:pPr algn="ctr"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0660055"/>
                  </a:ext>
                </a:extLst>
              </a:tr>
              <a:tr h="321476">
                <a:tc>
                  <a:txBody>
                    <a:bodyPr/>
                    <a:lstStyle/>
                    <a:p>
                      <a:pPr algn="ctr" fontAlgn="ctr"/>
                      <a:r>
                        <a:rPr kumimoji="0" lang="en-US" sz="1200" b="0" i="0" u="none" strike="noStrike" kern="1200" cap="none" spc="0" normalizeH="0" baseline="0" noProof="0" dirty="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dirty="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6625401"/>
                  </a:ext>
                </a:extLst>
              </a:tr>
            </a:tbl>
          </a:graphicData>
        </a:graphic>
      </p:graphicFrame>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 - Results</a:t>
            </a: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246221"/>
          </a:xfrm>
        </p:spPr>
        <p:txBody>
          <a:bodyPr/>
          <a:lstStyle/>
          <a:p>
            <a:r>
              <a:rPr lang="en-US" dirty="0"/>
              <a:t>Comments and Considerations</a:t>
            </a:r>
          </a:p>
        </p:txBody>
      </p:sp>
      <p:sp>
        <p:nvSpPr>
          <p:cNvPr id="3" name="Rectangle 1230">
            <a:extLst>
              <a:ext uri="{FF2B5EF4-FFF2-40B4-BE49-F238E27FC236}">
                <a16:creationId xmlns:a16="http://schemas.microsoft.com/office/drawing/2014/main" id="{B3790C80-B1E8-BDE0-AFE0-8B227C7D6148}"/>
              </a:ext>
            </a:extLst>
          </p:cNvPr>
          <p:cNvSpPr>
            <a:spLocks noChangeArrowheads="1"/>
          </p:cNvSpPr>
          <p:nvPr/>
        </p:nvSpPr>
        <p:spPr bwMode="auto">
          <a:xfrm>
            <a:off x="184288" y="6040708"/>
            <a:ext cx="4940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Linguistic comments in blue are considered to be of concern.</a:t>
            </a:r>
          </a:p>
        </p:txBody>
      </p:sp>
    </p:spTree>
    <p:extLst>
      <p:ext uri="{BB962C8B-B14F-4D97-AF65-F5344CB8AC3E}">
        <p14:creationId xmlns:p14="http://schemas.microsoft.com/office/powerpoint/2010/main" val="67502143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47AF72-C5A6-7B97-EA52-148081C0395F}"/>
              </a:ext>
            </a:extLst>
          </p:cNvPr>
          <p:cNvSpPr>
            <a:spLocks noGrp="1"/>
          </p:cNvSpPr>
          <p:nvPr>
            <p:ph type="title"/>
          </p:nvPr>
        </p:nvSpPr>
        <p:spPr>
          <a:xfrm>
            <a:off x="184288" y="0"/>
            <a:ext cx="11725137" cy="441916"/>
          </a:xfrm>
        </p:spPr>
        <p:txBody>
          <a:bodyPr/>
          <a:lstStyle/>
          <a:p>
            <a:r>
              <a:rPr lang="en-US" dirty="0"/>
              <a:t>Linguistics Screening - Results (Cont.)</a:t>
            </a:r>
          </a:p>
        </p:txBody>
      </p:sp>
      <p:sp>
        <p:nvSpPr>
          <p:cNvPr id="11" name="Text Placeholder 2">
            <a:extLst>
              <a:ext uri="{FF2B5EF4-FFF2-40B4-BE49-F238E27FC236}">
                <a16:creationId xmlns:a16="http://schemas.microsoft.com/office/drawing/2014/main" id="{69F9DBC5-232D-8AEF-546C-EB51DB4A93E9}"/>
              </a:ext>
            </a:extLst>
          </p:cNvPr>
          <p:cNvSpPr>
            <a:spLocks noGrp="1"/>
          </p:cNvSpPr>
          <p:nvPr>
            <p:ph type="body" sz="quarter" idx="10"/>
          </p:nvPr>
        </p:nvSpPr>
        <p:spPr>
          <a:xfrm>
            <a:off x="184288" y="606287"/>
            <a:ext cx="11725137" cy="246221"/>
          </a:xfrm>
        </p:spPr>
        <p:txBody>
          <a:bodyPr/>
          <a:lstStyle/>
          <a:p>
            <a:r>
              <a:rPr lang="en-US" dirty="0"/>
              <a:t>Comments and Considerations</a:t>
            </a:r>
          </a:p>
        </p:txBody>
      </p:sp>
      <p:sp>
        <p:nvSpPr>
          <p:cNvPr id="3" name="Rectangle 1230">
            <a:extLst>
              <a:ext uri="{FF2B5EF4-FFF2-40B4-BE49-F238E27FC236}">
                <a16:creationId xmlns:a16="http://schemas.microsoft.com/office/drawing/2014/main" id="{B3790C80-B1E8-BDE0-AFE0-8B227C7D6148}"/>
              </a:ext>
            </a:extLst>
          </p:cNvPr>
          <p:cNvSpPr>
            <a:spLocks noChangeArrowheads="1"/>
          </p:cNvSpPr>
          <p:nvPr/>
        </p:nvSpPr>
        <p:spPr bwMode="auto">
          <a:xfrm>
            <a:off x="184288" y="6040708"/>
            <a:ext cx="4940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Linguistic comments in blue are considered to be of concern.</a:t>
            </a:r>
          </a:p>
        </p:txBody>
      </p:sp>
      <p:graphicFrame>
        <p:nvGraphicFramePr>
          <p:cNvPr id="2" name="Table 1">
            <a:extLst>
              <a:ext uri="{FF2B5EF4-FFF2-40B4-BE49-F238E27FC236}">
                <a16:creationId xmlns:a16="http://schemas.microsoft.com/office/drawing/2014/main" id="{14DE8394-E4A0-E0BF-FF2C-FBF2F76DB3CE}"/>
              </a:ext>
            </a:extLst>
          </p:cNvPr>
          <p:cNvGraphicFramePr>
            <a:graphicFrameLocks noGrp="1"/>
          </p:cNvGraphicFramePr>
          <p:nvPr>
            <p:extLst>
              <p:ext uri="{D42A27DB-BD31-4B8C-83A1-F6EECF244321}">
                <p14:modId xmlns:p14="http://schemas.microsoft.com/office/powerpoint/2010/main" val="3248209543"/>
              </p:ext>
            </p:extLst>
          </p:nvPr>
        </p:nvGraphicFramePr>
        <p:xfrm>
          <a:off x="947547" y="1100211"/>
          <a:ext cx="10291953" cy="1991572"/>
        </p:xfrm>
        <a:graphic>
          <a:graphicData uri="http://schemas.openxmlformats.org/drawingml/2006/table">
            <a:tbl>
              <a:tblPr firstRow="1" bandRow="1">
                <a:tableStyleId>{5C22544A-7EE6-4342-B048-85BDC9FD1C3A}</a:tableStyleId>
              </a:tblPr>
              <a:tblGrid>
                <a:gridCol w="2507428">
                  <a:extLst>
                    <a:ext uri="{9D8B030D-6E8A-4147-A177-3AD203B41FA5}">
                      <a16:colId xmlns:a16="http://schemas.microsoft.com/office/drawing/2014/main" val="2728489733"/>
                    </a:ext>
                  </a:extLst>
                </a:gridCol>
                <a:gridCol w="7784525">
                  <a:extLst>
                    <a:ext uri="{9D8B030D-6E8A-4147-A177-3AD203B41FA5}">
                      <a16:colId xmlns:a16="http://schemas.microsoft.com/office/drawing/2014/main" val="939134027"/>
                    </a:ext>
                  </a:extLst>
                </a:gridCol>
              </a:tblGrid>
              <a:tr h="269724">
                <a:tc>
                  <a:txBody>
                    <a:bodyPr/>
                    <a:lstStyle/>
                    <a:p>
                      <a:pPr algn="ctr" fontAlgn="b"/>
                      <a:r>
                        <a:rPr lang="en-US" sz="1400" b="1" kern="1200" dirty="0">
                          <a:solidFill>
                            <a:schemeClr val="bg1"/>
                          </a:solidFill>
                          <a:latin typeface="+mn-lt"/>
                          <a:ea typeface="+mn-ea"/>
                          <a:cs typeface="+mn-cs"/>
                        </a:rPr>
                        <a:t>Test Names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tc>
                  <a:txBody>
                    <a:bodyPr/>
                    <a:lstStyle/>
                    <a:p>
                      <a:pPr algn="ctr" fontAlgn="b"/>
                      <a:r>
                        <a:rPr lang="en-US" sz="1400" b="1" kern="1200" dirty="0">
                          <a:solidFill>
                            <a:schemeClr val="bg1"/>
                          </a:solidFill>
                          <a:latin typeface="+mn-lt"/>
                          <a:ea typeface="+mn-ea"/>
                          <a:cs typeface="+mn-cs"/>
                        </a:rPr>
                        <a:t>Linguistic Comments</a:t>
                      </a:r>
                    </a:p>
                  </a:txBody>
                  <a:tcPr marL="9525" marR="9525" marT="9525"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1D3D7C"/>
                    </a:solidFill>
                  </a:tcPr>
                </a:tc>
                <a:extLst>
                  <a:ext uri="{0D108BD9-81ED-4DB2-BD59-A6C34878D82A}">
                    <a16:rowId xmlns:a16="http://schemas.microsoft.com/office/drawing/2014/main" val="4202618725"/>
                  </a:ext>
                </a:extLst>
              </a:tr>
              <a:tr h="269724">
                <a:tc>
                  <a:txBody>
                    <a:bodyPr/>
                    <a:lstStyle/>
                    <a:p>
                      <a:pPr algn="ctr"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540203"/>
                  </a:ext>
                </a:extLst>
              </a:tr>
              <a:tr h="269724">
                <a:tc>
                  <a:txBody>
                    <a:bodyPr/>
                    <a:lstStyle/>
                    <a:p>
                      <a:pPr algn="ctr"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2580344635"/>
                  </a:ext>
                </a:extLst>
              </a:tr>
              <a:tr h="321476">
                <a:tc>
                  <a:txBody>
                    <a:bodyPr/>
                    <a:lstStyle/>
                    <a:p>
                      <a:pPr algn="ctr"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7908685"/>
                  </a:ext>
                </a:extLst>
              </a:tr>
              <a:tr h="269724">
                <a:tc>
                  <a:txBody>
                    <a:bodyPr/>
                    <a:lstStyle/>
                    <a:p>
                      <a:pPr algn="ctr"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rgbClr val="94F5FA"/>
                    </a:solidFill>
                  </a:tcPr>
                </a:tc>
                <a:extLst>
                  <a:ext uri="{0D108BD9-81ED-4DB2-BD59-A6C34878D82A}">
                    <a16:rowId xmlns:a16="http://schemas.microsoft.com/office/drawing/2014/main" val="1266916704"/>
                  </a:ext>
                </a:extLst>
              </a:tr>
              <a:tr h="269724">
                <a:tc>
                  <a:txBody>
                    <a:bodyPr/>
                    <a:lstStyle/>
                    <a:p>
                      <a:pPr algn="ctr"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0660055"/>
                  </a:ext>
                </a:extLst>
              </a:tr>
              <a:tr h="321476">
                <a:tc>
                  <a:txBody>
                    <a:bodyPr/>
                    <a:lstStyle/>
                    <a:p>
                      <a:pPr algn="ctr" fontAlgn="ctr"/>
                      <a:r>
                        <a:rPr kumimoji="0" lang="en-US" sz="1200" b="0" i="0" u="none" strike="noStrike" kern="1200" cap="none" spc="0" normalizeH="0" baseline="0" noProof="0" dirty="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6350" cmpd="sng">
                      <a:noFill/>
                    </a:lnL>
                    <a:lnR w="38100" cap="flat" cmpd="sng" algn="ctr">
                      <a:solidFill>
                        <a:srgbClr val="F2F2F2"/>
                      </a:solidFill>
                      <a:prstDash val="solid"/>
                      <a:round/>
                      <a:headEnd type="none" w="med" len="med"/>
                      <a:tailEnd type="none" w="med" len="med"/>
                    </a:lnR>
                    <a:lnT w="381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kumimoji="0" lang="en-US" sz="1200" b="0" i="0" u="none" strike="noStrike" kern="1200" cap="none" spc="0" normalizeH="0" baseline="0" noProof="0" dirty="0">
                          <a:ln>
                            <a:noFill/>
                          </a:ln>
                          <a:solidFill>
                            <a:srgbClr val="000000"/>
                          </a:solidFill>
                          <a:effectLst/>
                          <a:uLnTx/>
                          <a:uFillTx/>
                          <a:latin typeface="Open Sans"/>
                          <a:ea typeface="+mn-ea"/>
                          <a:cs typeface="+mn-cs"/>
                        </a:rPr>
                        <a:t>XXXX</a:t>
                      </a:r>
                      <a:endParaRPr lang="en-US" sz="1400" b="0" i="0" u="none" strike="noStrike" dirty="0">
                        <a:solidFill>
                          <a:srgbClr val="000000"/>
                        </a:solidFill>
                        <a:effectLst/>
                        <a:latin typeface="Open Sans" pitchFamily="2" charset="0"/>
                        <a:ea typeface="Open Sans" pitchFamily="2" charset="0"/>
                        <a:cs typeface="Open Sans" pitchFamily="2" charset="0"/>
                      </a:endParaRPr>
                    </a:p>
                  </a:txBody>
                  <a:tcPr marL="6350" marR="6350" marT="6350" marB="0" anchor="ctr">
                    <a:lnL w="38100" cap="flat" cmpd="sng" algn="ctr">
                      <a:solidFill>
                        <a:srgbClr val="F2F2F2"/>
                      </a:solidFill>
                      <a:prstDash val="solid"/>
                      <a:round/>
                      <a:headEnd type="none" w="med" len="med"/>
                      <a:tailEnd type="none" w="med" len="med"/>
                    </a:lnL>
                    <a:lnR w="38100" cap="flat" cmpd="sng" algn="ctr">
                      <a:solidFill>
                        <a:srgbClr val="F2F2F2"/>
                      </a:solidFill>
                      <a:prstDash val="solid"/>
                      <a:round/>
                      <a:headEnd type="none" w="med" len="med"/>
                      <a:tailEnd type="none" w="med" len="med"/>
                    </a:lnR>
                    <a:lnT w="381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6625401"/>
                  </a:ext>
                </a:extLst>
              </a:tr>
            </a:tbl>
          </a:graphicData>
        </a:graphic>
      </p:graphicFrame>
    </p:spTree>
    <p:extLst>
      <p:ext uri="{BB962C8B-B14F-4D97-AF65-F5344CB8AC3E}">
        <p14:creationId xmlns:p14="http://schemas.microsoft.com/office/powerpoint/2010/main" val="183874047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B56EDCF-D114-B188-31FD-F11B846C916D}"/>
              </a:ext>
            </a:extLst>
          </p:cNvPr>
          <p:cNvSpPr txBox="1">
            <a:spLocks/>
          </p:cNvSpPr>
          <p:nvPr/>
        </p:nvSpPr>
        <p:spPr>
          <a:xfrm>
            <a:off x="190500" y="3940274"/>
            <a:ext cx="11810999"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Section C: Conclusions</a:t>
            </a:r>
          </a:p>
        </p:txBody>
      </p:sp>
      <p:pic>
        <p:nvPicPr>
          <p:cNvPr id="7" name="Picture Placeholder 6" descr="Close-up of a molecule model&#10;&#10;Description automatically generated">
            <a:extLst>
              <a:ext uri="{FF2B5EF4-FFF2-40B4-BE49-F238E27FC236}">
                <a16:creationId xmlns:a16="http://schemas.microsoft.com/office/drawing/2014/main" id="{4B5834AE-CC1C-9961-925D-A51A9547692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1771" b="31771"/>
          <a:stretch>
            <a:fillRect/>
          </a:stretch>
        </p:blipFill>
        <p:spPr/>
      </p:pic>
    </p:spTree>
    <p:extLst>
      <p:ext uri="{BB962C8B-B14F-4D97-AF65-F5344CB8AC3E}">
        <p14:creationId xmlns:p14="http://schemas.microsoft.com/office/powerpoint/2010/main" val="2924979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73BD2-84EA-2454-AB16-6A03F142C652}"/>
              </a:ext>
            </a:extLst>
          </p:cNvPr>
          <p:cNvSpPr>
            <a:spLocks noGrp="1"/>
          </p:cNvSpPr>
          <p:nvPr>
            <p:ph type="title"/>
          </p:nvPr>
        </p:nvSpPr>
        <p:spPr/>
        <p:txBody>
          <a:bodyPr/>
          <a:lstStyle/>
          <a:p>
            <a:r>
              <a:rPr lang="en-US" sz="2000" dirty="0"/>
              <a:t>Test Name Candidates</a:t>
            </a:r>
            <a:endParaRPr lang="en-US" dirty="0"/>
          </a:p>
        </p:txBody>
      </p:sp>
      <p:sp>
        <p:nvSpPr>
          <p:cNvPr id="2" name="TextBox 1">
            <a:extLst>
              <a:ext uri="{FF2B5EF4-FFF2-40B4-BE49-F238E27FC236}">
                <a16:creationId xmlns:a16="http://schemas.microsoft.com/office/drawing/2014/main" id="{0898AB65-8A8B-CFB7-34BB-A39774E2F38C}"/>
              </a:ext>
            </a:extLst>
          </p:cNvPr>
          <p:cNvSpPr txBox="1"/>
          <p:nvPr/>
        </p:nvSpPr>
        <p:spPr>
          <a:xfrm>
            <a:off x="292963" y="648307"/>
            <a:ext cx="2938509" cy="1220551"/>
          </a:xfrm>
          <a:prstGeom prst="rect">
            <a:avLst/>
          </a:prstGeom>
          <a:effectLst/>
        </p:spPr>
        <p:txBody>
          <a:bodyPr vert="horz" wrap="square" lIns="0" tIns="192024" rIns="0" bIns="0" rtlCol="0" anchor="t" anchorCtr="0">
            <a:noAutofit/>
          </a:bodyPr>
          <a:lstStyle/>
          <a:p>
            <a:pPr algn="l"/>
            <a:endParaRPr lang="en-US" sz="4400" dirty="0">
              <a:latin typeface="Mathilde" panose="03050500000000020004" pitchFamily="66" charset="0"/>
            </a:endParaRPr>
          </a:p>
        </p:txBody>
      </p:sp>
      <p:graphicFrame>
        <p:nvGraphicFramePr>
          <p:cNvPr id="8" name="Table 7">
            <a:extLst>
              <a:ext uri="{FF2B5EF4-FFF2-40B4-BE49-F238E27FC236}">
                <a16:creationId xmlns:a16="http://schemas.microsoft.com/office/drawing/2014/main" id="{C9A4A337-6D7A-6434-05D2-7325FD36E51F}"/>
              </a:ext>
            </a:extLst>
          </p:cNvPr>
          <p:cNvGraphicFramePr>
            <a:graphicFrameLocks noGrp="1"/>
          </p:cNvGraphicFramePr>
          <p:nvPr>
            <p:extLst>
              <p:ext uri="{D42A27DB-BD31-4B8C-83A1-F6EECF244321}">
                <p14:modId xmlns:p14="http://schemas.microsoft.com/office/powerpoint/2010/main" val="1915829169"/>
              </p:ext>
            </p:extLst>
          </p:nvPr>
        </p:nvGraphicFramePr>
        <p:xfrm>
          <a:off x="1019175" y="744417"/>
          <a:ext cx="10153650" cy="3543500"/>
        </p:xfrm>
        <a:graphic>
          <a:graphicData uri="http://schemas.openxmlformats.org/drawingml/2006/table">
            <a:tbl>
              <a:tblPr/>
              <a:tblGrid>
                <a:gridCol w="3199096">
                  <a:extLst>
                    <a:ext uri="{9D8B030D-6E8A-4147-A177-3AD203B41FA5}">
                      <a16:colId xmlns:a16="http://schemas.microsoft.com/office/drawing/2014/main" val="451384744"/>
                    </a:ext>
                  </a:extLst>
                </a:gridCol>
                <a:gridCol w="278181">
                  <a:extLst>
                    <a:ext uri="{9D8B030D-6E8A-4147-A177-3AD203B41FA5}">
                      <a16:colId xmlns:a16="http://schemas.microsoft.com/office/drawing/2014/main" val="1961433907"/>
                    </a:ext>
                  </a:extLst>
                </a:gridCol>
                <a:gridCol w="3199096">
                  <a:extLst>
                    <a:ext uri="{9D8B030D-6E8A-4147-A177-3AD203B41FA5}">
                      <a16:colId xmlns:a16="http://schemas.microsoft.com/office/drawing/2014/main" val="2214132194"/>
                    </a:ext>
                  </a:extLst>
                </a:gridCol>
                <a:gridCol w="278181">
                  <a:extLst>
                    <a:ext uri="{9D8B030D-6E8A-4147-A177-3AD203B41FA5}">
                      <a16:colId xmlns:a16="http://schemas.microsoft.com/office/drawing/2014/main" val="2987827651"/>
                    </a:ext>
                  </a:extLst>
                </a:gridCol>
                <a:gridCol w="3199096">
                  <a:extLst>
                    <a:ext uri="{9D8B030D-6E8A-4147-A177-3AD203B41FA5}">
                      <a16:colId xmlns:a16="http://schemas.microsoft.com/office/drawing/2014/main" val="995754424"/>
                    </a:ext>
                  </a:extLst>
                </a:gridCol>
              </a:tblGrid>
              <a:tr h="708700">
                <a:tc>
                  <a:txBody>
                    <a:bodyPr/>
                    <a:lstStyle/>
                    <a:p>
                      <a:pPr algn="ctr" rtl="0" fontAlgn="ctr"/>
                      <a:r>
                        <a:rPr lang="en-US" sz="2400" b="1" i="0" u="none" strike="noStrike" dirty="0">
                          <a:solidFill>
                            <a:schemeClr val="bg1"/>
                          </a:solidFill>
                          <a:effectLst/>
                          <a:latin typeface="+mn-lt"/>
                        </a:rPr>
                        <a:t>XXXX</a:t>
                      </a: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tc>
                  <a:txBody>
                    <a:bodyPr/>
                    <a:lstStyle/>
                    <a:p>
                      <a:pPr algn="ctr" fontAlgn="ctr"/>
                      <a:r>
                        <a:rPr lang="en-US" sz="2400" b="1" i="0" u="none" strike="noStrike" dirty="0">
                          <a:solidFill>
                            <a:schemeClr val="bg1"/>
                          </a:solidFill>
                          <a:effectLst/>
                          <a:latin typeface="+mn-lt"/>
                        </a:rPr>
                        <a:t> </a:t>
                      </a: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noFill/>
                  </a:tcPr>
                </a:tc>
                <a:tc>
                  <a:txBody>
                    <a:bodyPr/>
                    <a:lstStyle/>
                    <a:p>
                      <a:pPr algn="ctr" rtl="0"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tc>
                  <a:txBody>
                    <a:bodyPr/>
                    <a:lstStyle/>
                    <a:p>
                      <a:pPr algn="ctr" fontAlgn="ctr"/>
                      <a:r>
                        <a:rPr lang="en-US" sz="2400" b="1" i="0" u="none" strike="noStrike">
                          <a:solidFill>
                            <a:schemeClr val="bg1"/>
                          </a:solidFill>
                          <a:effectLst/>
                          <a:latin typeface="+mn-lt"/>
                        </a:rPr>
                        <a:t> </a:t>
                      </a: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noFill/>
                  </a:tcPr>
                </a:tc>
                <a:tc>
                  <a:txBody>
                    <a:bodyPr/>
                    <a:lstStyle/>
                    <a:p>
                      <a:pPr algn="ctr" rtl="0"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extLst>
                  <a:ext uri="{0D108BD9-81ED-4DB2-BD59-A6C34878D82A}">
                    <a16:rowId xmlns:a16="http://schemas.microsoft.com/office/drawing/2014/main" val="28841985"/>
                  </a:ext>
                </a:extLst>
              </a:tr>
              <a:tr h="708700">
                <a:tc>
                  <a:txBody>
                    <a:bodyPr/>
                    <a:lstStyle/>
                    <a:p>
                      <a:pPr algn="ctr" rtl="0"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tc>
                  <a:txBody>
                    <a:bodyPr/>
                    <a:lstStyle/>
                    <a:p>
                      <a:pPr algn="ctr" fontAlgn="ctr"/>
                      <a:r>
                        <a:rPr lang="en-US" sz="2400" b="1" i="0" u="none" strike="noStrike">
                          <a:solidFill>
                            <a:schemeClr val="bg1"/>
                          </a:solidFill>
                          <a:effectLst/>
                          <a:latin typeface="+mn-lt"/>
                        </a:rPr>
                        <a:t> </a:t>
                      </a: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noFill/>
                  </a:tcPr>
                </a:tc>
                <a:tc>
                  <a:txBody>
                    <a:bodyPr/>
                    <a:lstStyle/>
                    <a:p>
                      <a:pPr algn="ctr" rtl="0"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tc>
                  <a:txBody>
                    <a:bodyPr/>
                    <a:lstStyle/>
                    <a:p>
                      <a:pPr algn="ctr" fontAlgn="ctr"/>
                      <a:r>
                        <a:rPr lang="en-US" sz="2400" b="1" i="0" u="none" strike="noStrike" dirty="0">
                          <a:solidFill>
                            <a:schemeClr val="bg1"/>
                          </a:solidFill>
                          <a:effectLst/>
                          <a:latin typeface="+mn-lt"/>
                        </a:rPr>
                        <a:t> </a:t>
                      </a: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noFill/>
                  </a:tcPr>
                </a:tc>
                <a:tc>
                  <a:txBody>
                    <a:bodyPr/>
                    <a:lstStyle/>
                    <a:p>
                      <a:pPr algn="ctr" rtl="0"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extLst>
                  <a:ext uri="{0D108BD9-81ED-4DB2-BD59-A6C34878D82A}">
                    <a16:rowId xmlns:a16="http://schemas.microsoft.com/office/drawing/2014/main" val="1424258677"/>
                  </a:ext>
                </a:extLst>
              </a:tr>
              <a:tr h="708700">
                <a:tc>
                  <a:txBody>
                    <a:bodyPr/>
                    <a:lstStyle/>
                    <a:p>
                      <a:pPr algn="ctr" rtl="0"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tc>
                  <a:txBody>
                    <a:bodyPr/>
                    <a:lstStyle/>
                    <a:p>
                      <a:pPr algn="ctr" fontAlgn="ctr"/>
                      <a:r>
                        <a:rPr lang="en-US" sz="2400" b="1" i="0" u="none" strike="noStrike">
                          <a:solidFill>
                            <a:schemeClr val="bg1"/>
                          </a:solidFill>
                          <a:effectLst/>
                          <a:latin typeface="+mn-lt"/>
                        </a:rPr>
                        <a:t> </a:t>
                      </a: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noFill/>
                  </a:tcPr>
                </a:tc>
                <a:tc>
                  <a:txBody>
                    <a:bodyPr/>
                    <a:lstStyle/>
                    <a:p>
                      <a:pPr algn="ctr" rtl="0"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tc>
                  <a:txBody>
                    <a:bodyPr/>
                    <a:lstStyle/>
                    <a:p>
                      <a:pPr algn="ctr" fontAlgn="ctr"/>
                      <a:r>
                        <a:rPr lang="en-US" sz="2400" b="1" i="0" u="none" strike="noStrike">
                          <a:solidFill>
                            <a:schemeClr val="bg1"/>
                          </a:solidFill>
                          <a:effectLst/>
                          <a:latin typeface="+mn-lt"/>
                        </a:rPr>
                        <a:t> </a:t>
                      </a: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noFill/>
                  </a:tcPr>
                </a:tc>
                <a:tc>
                  <a:txBody>
                    <a:bodyPr/>
                    <a:lstStyle/>
                    <a:p>
                      <a:pPr algn="ctr" rtl="0"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extLst>
                  <a:ext uri="{0D108BD9-81ED-4DB2-BD59-A6C34878D82A}">
                    <a16:rowId xmlns:a16="http://schemas.microsoft.com/office/drawing/2014/main" val="2762091889"/>
                  </a:ext>
                </a:extLst>
              </a:tr>
              <a:tr h="708700">
                <a:tc>
                  <a:txBody>
                    <a:bodyPr/>
                    <a:lstStyle/>
                    <a:p>
                      <a:pPr algn="ctr" rtl="0"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tc>
                  <a:txBody>
                    <a:bodyPr/>
                    <a:lstStyle/>
                    <a:p>
                      <a:pPr algn="ctr" fontAlgn="ctr"/>
                      <a:r>
                        <a:rPr lang="en-US" sz="2400" b="1" i="0" u="none" strike="noStrike" dirty="0">
                          <a:solidFill>
                            <a:schemeClr val="bg1"/>
                          </a:solidFill>
                          <a:effectLst/>
                          <a:latin typeface="+mn-lt"/>
                        </a:rPr>
                        <a:t> </a:t>
                      </a: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noFill/>
                  </a:tcPr>
                </a:tc>
                <a:tc>
                  <a:txBody>
                    <a:bodyPr/>
                    <a:lstStyle/>
                    <a:p>
                      <a:pPr algn="ctr" rtl="0"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tc>
                  <a:txBody>
                    <a:bodyPr/>
                    <a:lstStyle/>
                    <a:p>
                      <a:pPr algn="ctr" fontAlgn="ctr"/>
                      <a:r>
                        <a:rPr lang="en-US" sz="2400" b="1" i="0" u="none" strike="noStrike">
                          <a:solidFill>
                            <a:schemeClr val="bg1"/>
                          </a:solidFill>
                          <a:effectLst/>
                          <a:latin typeface="+mn-lt"/>
                        </a:rPr>
                        <a:t> </a:t>
                      </a: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noFill/>
                  </a:tcPr>
                </a:tc>
                <a:tc>
                  <a:txBody>
                    <a:bodyPr/>
                    <a:lstStyle/>
                    <a:p>
                      <a:pPr algn="ctr" rtl="0"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extLst>
                  <a:ext uri="{0D108BD9-81ED-4DB2-BD59-A6C34878D82A}">
                    <a16:rowId xmlns:a16="http://schemas.microsoft.com/office/drawing/2014/main" val="1160861546"/>
                  </a:ext>
                </a:extLst>
              </a:tr>
              <a:tr h="708700">
                <a:tc>
                  <a:txBody>
                    <a:bodyPr/>
                    <a:lstStyle/>
                    <a:p>
                      <a:pPr algn="ctr" rtl="0" fontAlgn="ctr"/>
                      <a:r>
                        <a:rPr kumimoji="0" lang="en-US" sz="2400" b="1" i="0" u="none" strike="noStrike" kern="1200" cap="none" spc="0" normalizeH="0" baseline="0" noProof="0" dirty="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tc>
                  <a:txBody>
                    <a:bodyPr/>
                    <a:lstStyle/>
                    <a:p>
                      <a:pPr algn="ctr" fontAlgn="ctr"/>
                      <a:r>
                        <a:rPr lang="en-US" sz="2400" b="1" i="0" u="none" strike="noStrike">
                          <a:solidFill>
                            <a:schemeClr val="bg1"/>
                          </a:solidFill>
                          <a:effectLst/>
                          <a:latin typeface="+mn-lt"/>
                        </a:rPr>
                        <a:t> </a:t>
                      </a: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noFill/>
                  </a:tcPr>
                </a:tc>
                <a:tc>
                  <a:txBody>
                    <a:bodyPr/>
                    <a:lstStyle/>
                    <a:p>
                      <a:pPr algn="ctr" rtl="0" fontAlgn="ctr"/>
                      <a:r>
                        <a:rPr kumimoji="0" lang="en-US" sz="2400" b="1" i="0" u="none" strike="noStrike" kern="1200" cap="none" spc="0" normalizeH="0" baseline="0" noProof="0" dirty="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tc>
                  <a:txBody>
                    <a:bodyPr/>
                    <a:lstStyle/>
                    <a:p>
                      <a:pPr algn="ctr" fontAlgn="ctr"/>
                      <a:r>
                        <a:rPr lang="en-US" sz="2400" b="1" i="0" u="none" strike="noStrike">
                          <a:solidFill>
                            <a:schemeClr val="bg1"/>
                          </a:solidFill>
                          <a:effectLst/>
                          <a:latin typeface="+mn-lt"/>
                        </a:rPr>
                        <a:t> </a:t>
                      </a: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noFill/>
                  </a:tcPr>
                </a:tc>
                <a:tc>
                  <a:txBody>
                    <a:bodyPr/>
                    <a:lstStyle/>
                    <a:p>
                      <a:pPr algn="ctr" rtl="0" fontAlgn="ctr"/>
                      <a:r>
                        <a:rPr kumimoji="0" lang="en-US" sz="2400" b="1" i="0" u="none" strike="noStrike" kern="1200" cap="none" spc="0" normalizeH="0" baseline="0" noProof="0" dirty="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8513" marR="8513" marT="8513"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1D3D7C"/>
                    </a:solidFill>
                  </a:tcPr>
                </a:tc>
                <a:extLst>
                  <a:ext uri="{0D108BD9-81ED-4DB2-BD59-A6C34878D82A}">
                    <a16:rowId xmlns:a16="http://schemas.microsoft.com/office/drawing/2014/main" val="1950249128"/>
                  </a:ext>
                </a:extLst>
              </a:tr>
            </a:tbl>
          </a:graphicData>
        </a:graphic>
      </p:graphicFrame>
    </p:spTree>
    <p:extLst>
      <p:ext uri="{BB962C8B-B14F-4D97-AF65-F5344CB8AC3E}">
        <p14:creationId xmlns:p14="http://schemas.microsoft.com/office/powerpoint/2010/main" val="58509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734C-0E79-0D92-2F21-673348C4FC17}"/>
              </a:ext>
            </a:extLst>
          </p:cNvPr>
          <p:cNvSpPr>
            <a:spLocks noGrp="1"/>
          </p:cNvSpPr>
          <p:nvPr>
            <p:ph type="title"/>
          </p:nvPr>
        </p:nvSpPr>
        <p:spPr/>
        <p:txBody>
          <a:bodyPr/>
          <a:lstStyle/>
          <a:p>
            <a:r>
              <a:rPr lang="en-US" dirty="0"/>
              <a:t>Brandex</a:t>
            </a:r>
            <a:r>
              <a:rPr lang="en-US" baseline="30000" dirty="0"/>
              <a:t>®</a:t>
            </a:r>
            <a:r>
              <a:rPr lang="en-US" dirty="0"/>
              <a:t> Review Index Summary</a:t>
            </a:r>
          </a:p>
        </p:txBody>
      </p:sp>
      <p:sp>
        <p:nvSpPr>
          <p:cNvPr id="5" name="Rectangle 1230">
            <a:extLst>
              <a:ext uri="{FF2B5EF4-FFF2-40B4-BE49-F238E27FC236}">
                <a16:creationId xmlns:a16="http://schemas.microsoft.com/office/drawing/2014/main" id="{D1B3A02D-3960-6107-315F-CC8D29941D52}"/>
              </a:ext>
            </a:extLst>
          </p:cNvPr>
          <p:cNvSpPr>
            <a:spLocks noChangeArrowheads="1"/>
          </p:cNvSpPr>
          <p:nvPr/>
        </p:nvSpPr>
        <p:spPr bwMode="auto">
          <a:xfrm>
            <a:off x="185094" y="553869"/>
            <a:ext cx="6098164" cy="138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600" dirty="0">
                <a:solidFill>
                  <a:schemeClr val="tx1"/>
                </a:solidFill>
                <a:latin typeface="+mn-lt"/>
              </a:rPr>
              <a:t>The Brandex</a:t>
            </a:r>
            <a:r>
              <a:rPr lang="en-US" altLang="en-US" sz="1600" baseline="30000" dirty="0">
                <a:solidFill>
                  <a:schemeClr val="tx1"/>
                </a:solidFill>
                <a:latin typeface="+mn-lt"/>
              </a:rPr>
              <a:t>®</a:t>
            </a:r>
            <a:r>
              <a:rPr lang="en-US" altLang="en-US" sz="1600" dirty="0">
                <a:solidFill>
                  <a:schemeClr val="tx1"/>
                </a:solidFill>
                <a:latin typeface="+mn-lt"/>
              </a:rPr>
              <a:t> review index summary represents the comprehensive analysis of all measurements.  </a:t>
            </a:r>
          </a:p>
          <a:p>
            <a:pPr eaLnBrk="1" hangingPunct="1">
              <a:spcBef>
                <a:spcPct val="0"/>
              </a:spcBef>
              <a:buClrTx/>
              <a:buNone/>
            </a:pPr>
            <a:endParaRPr lang="en-US" altLang="en-US" sz="1600" dirty="0">
              <a:solidFill>
                <a:schemeClr val="tx1"/>
              </a:solidFill>
              <a:latin typeface="+mn-lt"/>
            </a:endParaRPr>
          </a:p>
          <a:p>
            <a:pPr eaLnBrk="1" hangingPunct="1">
              <a:spcBef>
                <a:spcPct val="0"/>
              </a:spcBef>
              <a:buClrTx/>
              <a:buNone/>
            </a:pPr>
            <a:r>
              <a:rPr lang="en-US" altLang="en-US" sz="1600" dirty="0">
                <a:solidFill>
                  <a:schemeClr val="tx1"/>
                </a:solidFill>
                <a:latin typeface="+mn-lt"/>
              </a:rPr>
              <a:t>The following percentages are used to evaluate the nonproprietary test names:</a:t>
            </a:r>
          </a:p>
        </p:txBody>
      </p:sp>
      <p:graphicFrame>
        <p:nvGraphicFramePr>
          <p:cNvPr id="3" name="Diagram 2">
            <a:extLst>
              <a:ext uri="{FF2B5EF4-FFF2-40B4-BE49-F238E27FC236}">
                <a16:creationId xmlns:a16="http://schemas.microsoft.com/office/drawing/2014/main" id="{432DBE6D-1E16-64B4-B958-9A0D3CC220B0}"/>
              </a:ext>
            </a:extLst>
          </p:cNvPr>
          <p:cNvGraphicFramePr/>
          <p:nvPr>
            <p:extLst>
              <p:ext uri="{D42A27DB-BD31-4B8C-83A1-F6EECF244321}">
                <p14:modId xmlns:p14="http://schemas.microsoft.com/office/powerpoint/2010/main" val="2469620723"/>
              </p:ext>
            </p:extLst>
          </p:nvPr>
        </p:nvGraphicFramePr>
        <p:xfrm>
          <a:off x="5172751" y="441916"/>
          <a:ext cx="7912376" cy="5755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1230">
            <a:extLst>
              <a:ext uri="{FF2B5EF4-FFF2-40B4-BE49-F238E27FC236}">
                <a16:creationId xmlns:a16="http://schemas.microsoft.com/office/drawing/2014/main" id="{46E602E6-F0DC-4612-4F0A-7B91C02BDFBA}"/>
              </a:ext>
            </a:extLst>
          </p:cNvPr>
          <p:cNvSpPr>
            <a:spLocks noChangeArrowheads="1"/>
          </p:cNvSpPr>
          <p:nvPr/>
        </p:nvSpPr>
        <p:spPr bwMode="auto">
          <a:xfrm>
            <a:off x="185094" y="5660295"/>
            <a:ext cx="6098164" cy="5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400" i="1" dirty="0">
                <a:solidFill>
                  <a:schemeClr val="tx1"/>
                </a:solidFill>
                <a:latin typeface="+mn-lt"/>
              </a:rPr>
              <a:t>Index and Weighting: The Brandex</a:t>
            </a:r>
            <a:r>
              <a:rPr lang="en-US" altLang="en-US" sz="1400" i="1" baseline="30000" dirty="0">
                <a:solidFill>
                  <a:schemeClr val="tx1"/>
                </a:solidFill>
                <a:latin typeface="+mn-lt"/>
              </a:rPr>
              <a:t>®</a:t>
            </a:r>
            <a:r>
              <a:rPr lang="en-US" altLang="en-US" sz="1400" i="1" dirty="0">
                <a:solidFill>
                  <a:schemeClr val="tx1"/>
                </a:solidFill>
                <a:latin typeface="+mn-lt"/>
              </a:rPr>
              <a:t> composite scores are indexed from 100 and sorted from highest to lowest.</a:t>
            </a:r>
          </a:p>
        </p:txBody>
      </p:sp>
    </p:spTree>
    <p:extLst>
      <p:ext uri="{BB962C8B-B14F-4D97-AF65-F5344CB8AC3E}">
        <p14:creationId xmlns:p14="http://schemas.microsoft.com/office/powerpoint/2010/main" val="3617397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734C-0E79-0D92-2F21-673348C4FC17}"/>
              </a:ext>
            </a:extLst>
          </p:cNvPr>
          <p:cNvSpPr>
            <a:spLocks noGrp="1"/>
          </p:cNvSpPr>
          <p:nvPr>
            <p:ph type="title"/>
          </p:nvPr>
        </p:nvSpPr>
        <p:spPr/>
        <p:txBody>
          <a:bodyPr/>
          <a:lstStyle/>
          <a:p>
            <a:r>
              <a:rPr lang="en-US" dirty="0"/>
              <a:t>Brandex</a:t>
            </a:r>
            <a:r>
              <a:rPr lang="en-US" baseline="30000" dirty="0"/>
              <a:t>®</a:t>
            </a:r>
            <a:r>
              <a:rPr lang="en-US" dirty="0"/>
              <a:t> Review Index Summary (Cont.)</a:t>
            </a:r>
          </a:p>
        </p:txBody>
      </p:sp>
      <p:graphicFrame>
        <p:nvGraphicFramePr>
          <p:cNvPr id="6" name="Table 5">
            <a:extLst>
              <a:ext uri="{FF2B5EF4-FFF2-40B4-BE49-F238E27FC236}">
                <a16:creationId xmlns:a16="http://schemas.microsoft.com/office/drawing/2014/main" id="{C3359ACB-0A07-CC34-D1DD-219ED00C8B4F}"/>
              </a:ext>
            </a:extLst>
          </p:cNvPr>
          <p:cNvGraphicFramePr>
            <a:graphicFrameLocks noGrp="1"/>
          </p:cNvGraphicFramePr>
          <p:nvPr>
            <p:extLst>
              <p:ext uri="{D42A27DB-BD31-4B8C-83A1-F6EECF244321}">
                <p14:modId xmlns:p14="http://schemas.microsoft.com/office/powerpoint/2010/main" val="829952698"/>
              </p:ext>
            </p:extLst>
          </p:nvPr>
        </p:nvGraphicFramePr>
        <p:xfrm>
          <a:off x="1019175" y="757967"/>
          <a:ext cx="10153650" cy="3697437"/>
        </p:xfrm>
        <a:graphic>
          <a:graphicData uri="http://schemas.openxmlformats.org/drawingml/2006/table">
            <a:tbl>
              <a:tblPr/>
              <a:tblGrid>
                <a:gridCol w="2557288">
                  <a:extLst>
                    <a:ext uri="{9D8B030D-6E8A-4147-A177-3AD203B41FA5}">
                      <a16:colId xmlns:a16="http://schemas.microsoft.com/office/drawing/2014/main" val="1195084840"/>
                    </a:ext>
                  </a:extLst>
                </a:gridCol>
                <a:gridCol w="2657969">
                  <a:extLst>
                    <a:ext uri="{9D8B030D-6E8A-4147-A177-3AD203B41FA5}">
                      <a16:colId xmlns:a16="http://schemas.microsoft.com/office/drawing/2014/main" val="3631405147"/>
                    </a:ext>
                  </a:extLst>
                </a:gridCol>
                <a:gridCol w="1953207">
                  <a:extLst>
                    <a:ext uri="{9D8B030D-6E8A-4147-A177-3AD203B41FA5}">
                      <a16:colId xmlns:a16="http://schemas.microsoft.com/office/drawing/2014/main" val="413152"/>
                    </a:ext>
                  </a:extLst>
                </a:gridCol>
                <a:gridCol w="1797153">
                  <a:extLst>
                    <a:ext uri="{9D8B030D-6E8A-4147-A177-3AD203B41FA5}">
                      <a16:colId xmlns:a16="http://schemas.microsoft.com/office/drawing/2014/main" val="1108978784"/>
                    </a:ext>
                  </a:extLst>
                </a:gridCol>
                <a:gridCol w="1188033">
                  <a:extLst>
                    <a:ext uri="{9D8B030D-6E8A-4147-A177-3AD203B41FA5}">
                      <a16:colId xmlns:a16="http://schemas.microsoft.com/office/drawing/2014/main" val="2529896232"/>
                    </a:ext>
                  </a:extLst>
                </a:gridCol>
              </a:tblGrid>
              <a:tr h="376167">
                <a:tc>
                  <a:txBody>
                    <a:bodyPr/>
                    <a:lstStyle/>
                    <a:p>
                      <a:pPr algn="ctr" rtl="0" fontAlgn="b"/>
                      <a:r>
                        <a:rPr lang="en-US" sz="1200" b="1" i="0" u="none" strike="noStrike" dirty="0">
                          <a:solidFill>
                            <a:srgbClr val="FFFFFF"/>
                          </a:solidFill>
                          <a:effectLst/>
                          <a:latin typeface="+mn-lt"/>
                        </a:rPr>
                        <a:t>Test Names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Recommendation</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Fit to Therapeutic Class </a:t>
                      </a:r>
                    </a:p>
                    <a:p>
                      <a:pPr algn="ctr" rtl="0" fontAlgn="b"/>
                      <a:r>
                        <a:rPr lang="en-US" sz="1200" b="1" i="0" u="none" strike="noStrike" dirty="0">
                          <a:solidFill>
                            <a:srgbClr val="FFFFFF"/>
                          </a:solidFill>
                          <a:effectLst/>
                          <a:latin typeface="+mn-lt"/>
                        </a:rPr>
                        <a:t>(XXXX)</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Distinctiveness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Index</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dirty="0">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79068008"/>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036965074"/>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71564038"/>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dirty="0">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221418">
                <a:tc>
                  <a:txBody>
                    <a:bodyPr/>
                    <a:lstStyle/>
                    <a:p>
                      <a:pPr algn="ctr" fontAlgn="b"/>
                      <a:r>
                        <a:rPr kumimoji="0" lang="en-US" sz="1200" b="0" i="0" u="none" strike="noStrike" kern="1200" cap="none" spc="0" normalizeH="0" baseline="0" noProof="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Not 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221418">
                <a:tc>
                  <a:txBody>
                    <a:bodyPr/>
                    <a:lstStyle/>
                    <a:p>
                      <a:pPr algn="ctr" fontAlgn="b"/>
                      <a:r>
                        <a:rPr kumimoji="0" lang="en-US" sz="1200" b="0" i="0" u="none" strike="noStrike" kern="1200" cap="none" spc="0" normalizeH="0" baseline="0" noProof="0" dirty="0">
                          <a:ln>
                            <a:noFill/>
                          </a:ln>
                          <a:solidFill>
                            <a:srgbClr val="000000"/>
                          </a:solidFill>
                          <a:effectLst/>
                          <a:uLnTx/>
                          <a:uFillTx/>
                          <a:latin typeface="Open Sans"/>
                          <a:ea typeface="+mn-ea"/>
                          <a:cs typeface="+mn-cs"/>
                        </a:rPr>
                        <a:t>XXXX</a:t>
                      </a:r>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400" b="0" i="0" u="none" strike="noStrike">
                          <a:effectLst/>
                          <a:latin typeface="+mn-lt"/>
                        </a:rPr>
                        <a:t>Not Recommended</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4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b"/>
                      <a:endParaRPr lang="en-US" sz="1400" b="0" i="0" u="none" strike="noStrike" dirty="0">
                        <a:effectLst/>
                        <a:latin typeface="+mn-lt"/>
                      </a:endParaRPr>
                    </a:p>
                  </a:txBody>
                  <a:tcPr marL="6350" marR="6350" marT="6350"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bl>
          </a:graphicData>
        </a:graphic>
      </p:graphicFrame>
    </p:spTree>
    <p:extLst>
      <p:ext uri="{BB962C8B-B14F-4D97-AF65-F5344CB8AC3E}">
        <p14:creationId xmlns:p14="http://schemas.microsoft.com/office/powerpoint/2010/main" val="2370549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734C-0E79-0D92-2F21-673348C4FC17}"/>
              </a:ext>
            </a:extLst>
          </p:cNvPr>
          <p:cNvSpPr>
            <a:spLocks noGrp="1"/>
          </p:cNvSpPr>
          <p:nvPr>
            <p:ph type="title"/>
          </p:nvPr>
        </p:nvSpPr>
        <p:spPr/>
        <p:txBody>
          <a:bodyPr/>
          <a:lstStyle/>
          <a:p>
            <a:r>
              <a:rPr lang="en-US" dirty="0"/>
              <a:t>Topline Chart</a:t>
            </a:r>
          </a:p>
        </p:txBody>
      </p:sp>
      <p:graphicFrame>
        <p:nvGraphicFramePr>
          <p:cNvPr id="6" name="Table 5">
            <a:extLst>
              <a:ext uri="{FF2B5EF4-FFF2-40B4-BE49-F238E27FC236}">
                <a16:creationId xmlns:a16="http://schemas.microsoft.com/office/drawing/2014/main" id="{C3359ACB-0A07-CC34-D1DD-219ED00C8B4F}"/>
              </a:ext>
            </a:extLst>
          </p:cNvPr>
          <p:cNvGraphicFramePr>
            <a:graphicFrameLocks noGrp="1"/>
          </p:cNvGraphicFramePr>
          <p:nvPr>
            <p:extLst>
              <p:ext uri="{D42A27DB-BD31-4B8C-83A1-F6EECF244321}">
                <p14:modId xmlns:p14="http://schemas.microsoft.com/office/powerpoint/2010/main" val="2448605978"/>
              </p:ext>
            </p:extLst>
          </p:nvPr>
        </p:nvGraphicFramePr>
        <p:xfrm>
          <a:off x="190500" y="757967"/>
          <a:ext cx="11811002" cy="1222926"/>
        </p:xfrm>
        <a:graphic>
          <a:graphicData uri="http://schemas.openxmlformats.org/drawingml/2006/table">
            <a:tbl>
              <a:tblPr/>
              <a:tblGrid>
                <a:gridCol w="578587">
                  <a:extLst>
                    <a:ext uri="{9D8B030D-6E8A-4147-A177-3AD203B41FA5}">
                      <a16:colId xmlns:a16="http://schemas.microsoft.com/office/drawing/2014/main" val="1195084840"/>
                    </a:ext>
                  </a:extLst>
                </a:gridCol>
                <a:gridCol w="1196937">
                  <a:extLst>
                    <a:ext uri="{9D8B030D-6E8A-4147-A177-3AD203B41FA5}">
                      <a16:colId xmlns:a16="http://schemas.microsoft.com/office/drawing/2014/main" val="3631405147"/>
                    </a:ext>
                  </a:extLst>
                </a:gridCol>
                <a:gridCol w="1180763">
                  <a:extLst>
                    <a:ext uri="{9D8B030D-6E8A-4147-A177-3AD203B41FA5}">
                      <a16:colId xmlns:a16="http://schemas.microsoft.com/office/drawing/2014/main" val="413152"/>
                    </a:ext>
                  </a:extLst>
                </a:gridCol>
                <a:gridCol w="1180763">
                  <a:extLst>
                    <a:ext uri="{9D8B030D-6E8A-4147-A177-3AD203B41FA5}">
                      <a16:colId xmlns:a16="http://schemas.microsoft.com/office/drawing/2014/main" val="1737247073"/>
                    </a:ext>
                  </a:extLst>
                </a:gridCol>
                <a:gridCol w="1253550">
                  <a:extLst>
                    <a:ext uri="{9D8B030D-6E8A-4147-A177-3AD203B41FA5}">
                      <a16:colId xmlns:a16="http://schemas.microsoft.com/office/drawing/2014/main" val="4032163404"/>
                    </a:ext>
                  </a:extLst>
                </a:gridCol>
                <a:gridCol w="525682">
                  <a:extLst>
                    <a:ext uri="{9D8B030D-6E8A-4147-A177-3AD203B41FA5}">
                      <a16:colId xmlns:a16="http://schemas.microsoft.com/office/drawing/2014/main" val="1265457023"/>
                    </a:ext>
                  </a:extLst>
                </a:gridCol>
                <a:gridCol w="525682">
                  <a:extLst>
                    <a:ext uri="{9D8B030D-6E8A-4147-A177-3AD203B41FA5}">
                      <a16:colId xmlns:a16="http://schemas.microsoft.com/office/drawing/2014/main" val="3002595953"/>
                    </a:ext>
                  </a:extLst>
                </a:gridCol>
                <a:gridCol w="525682">
                  <a:extLst>
                    <a:ext uri="{9D8B030D-6E8A-4147-A177-3AD203B41FA5}">
                      <a16:colId xmlns:a16="http://schemas.microsoft.com/office/drawing/2014/main" val="2525619229"/>
                    </a:ext>
                  </a:extLst>
                </a:gridCol>
                <a:gridCol w="525682">
                  <a:extLst>
                    <a:ext uri="{9D8B030D-6E8A-4147-A177-3AD203B41FA5}">
                      <a16:colId xmlns:a16="http://schemas.microsoft.com/office/drawing/2014/main" val="3326057487"/>
                    </a:ext>
                  </a:extLst>
                </a:gridCol>
                <a:gridCol w="820980">
                  <a:extLst>
                    <a:ext uri="{9D8B030D-6E8A-4147-A177-3AD203B41FA5}">
                      <a16:colId xmlns:a16="http://schemas.microsoft.com/office/drawing/2014/main" val="92478750"/>
                    </a:ext>
                  </a:extLst>
                </a:gridCol>
                <a:gridCol w="976543">
                  <a:extLst>
                    <a:ext uri="{9D8B030D-6E8A-4147-A177-3AD203B41FA5}">
                      <a16:colId xmlns:a16="http://schemas.microsoft.com/office/drawing/2014/main" val="1108978784"/>
                    </a:ext>
                  </a:extLst>
                </a:gridCol>
                <a:gridCol w="2520151">
                  <a:extLst>
                    <a:ext uri="{9D8B030D-6E8A-4147-A177-3AD203B41FA5}">
                      <a16:colId xmlns:a16="http://schemas.microsoft.com/office/drawing/2014/main" val="2529896232"/>
                    </a:ext>
                  </a:extLst>
                </a:gridCol>
              </a:tblGrid>
              <a:tr h="376167">
                <a:tc rowSpan="2">
                  <a:txBody>
                    <a:bodyPr/>
                    <a:lstStyle/>
                    <a:p>
                      <a:pPr algn="ctr" rtl="0" fontAlgn="b"/>
                      <a:r>
                        <a:rPr lang="en-US" sz="900" b="1" i="0" u="none" strike="noStrike" dirty="0">
                          <a:solidFill>
                            <a:srgbClr val="FFFFFF"/>
                          </a:solidFill>
                          <a:effectLst/>
                          <a:latin typeface="+mn-lt"/>
                        </a:rPr>
                        <a:t>Brandex Rank</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Test Name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Recommendation Status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Prescription Misinterpretation Results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SA/LA Noted</a:t>
                      </a:r>
                    </a:p>
                    <a:p>
                      <a:pPr algn="ctr" rtl="0" fontAlgn="b"/>
                      <a:r>
                        <a:rPr lang="en-US" sz="900" b="1" i="0" u="none" strike="noStrike" dirty="0">
                          <a:solidFill>
                            <a:srgbClr val="FFFFFF"/>
                          </a:solidFill>
                          <a:effectLst/>
                          <a:latin typeface="+mn-lt"/>
                        </a:rPr>
                        <a:t>Names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gridSpan="2">
                  <a:txBody>
                    <a:bodyPr/>
                    <a:lstStyle/>
                    <a:p>
                      <a:pPr algn="ctr" rtl="0" fontAlgn="b"/>
                      <a:r>
                        <a:rPr lang="en-US" sz="900" b="1" i="0" u="none" strike="noStrike" dirty="0">
                          <a:solidFill>
                            <a:srgbClr val="FFFFFF"/>
                          </a:solidFill>
                          <a:effectLst/>
                          <a:latin typeface="+mn-lt"/>
                        </a:rPr>
                        <a:t>Chemical Structure Appropriateness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hMerge="1">
                  <a:txBody>
                    <a:bodyPr/>
                    <a:lstStyle/>
                    <a:p>
                      <a:pPr algn="ctr" rtl="0" fontAlgn="b"/>
                      <a:endParaRPr lang="en-US" sz="1000" b="1" i="0" u="none" strike="noStrike" dirty="0">
                        <a:solidFill>
                          <a:srgbClr val="FFFFFF"/>
                        </a:solidFill>
                        <a:effectLst/>
                        <a:latin typeface="+mn-lt"/>
                      </a:endParaRP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gridSpan="2">
                  <a:txBody>
                    <a:bodyPr/>
                    <a:lstStyle/>
                    <a:p>
                      <a:pPr algn="ctr" rtl="0" fontAlgn="b"/>
                      <a:r>
                        <a:rPr lang="en-US" sz="900" b="1" i="0" u="none" strike="noStrike" dirty="0">
                          <a:solidFill>
                            <a:srgbClr val="FFFFFF"/>
                          </a:solidFill>
                          <a:effectLst/>
                          <a:latin typeface="+mn-lt"/>
                        </a:rPr>
                        <a:t>Reflective of Mechanism of Action</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hMerge="1">
                  <a:txBody>
                    <a:bodyPr/>
                    <a:lstStyle/>
                    <a:p>
                      <a:pPr algn="ctr" rtl="0" fontAlgn="b"/>
                      <a:endParaRPr lang="en-US" sz="1000" b="1" i="0" u="none" strike="noStrike" dirty="0">
                        <a:solidFill>
                          <a:srgbClr val="FFFFFF"/>
                        </a:solidFill>
                        <a:effectLst/>
                        <a:latin typeface="+mn-lt"/>
                      </a:endParaRP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Fit to Therapeutic Class </a:t>
                      </a:r>
                      <a:br>
                        <a:rPr lang="en-US" sz="900" b="1" i="0" u="none" strike="noStrike" dirty="0">
                          <a:solidFill>
                            <a:srgbClr val="FFFFFF"/>
                          </a:solidFill>
                          <a:effectLst/>
                          <a:latin typeface="+mn-lt"/>
                        </a:rPr>
                      </a:br>
                      <a:r>
                        <a:rPr lang="en-US" sz="900" b="1" i="0" u="none" strike="noStrike" dirty="0">
                          <a:solidFill>
                            <a:srgbClr val="FFFFFF"/>
                          </a:solidFill>
                          <a:effectLst/>
                          <a:latin typeface="+mn-lt"/>
                        </a:rPr>
                        <a:t>(XXXX)</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Distinctiveness</a:t>
                      </a:r>
                    </a:p>
                    <a:p>
                      <a:pPr algn="ctr" rtl="0" fontAlgn="b"/>
                      <a:r>
                        <a:rPr lang="en-US" sz="900" b="1" i="0" u="none" strike="noStrike" dirty="0">
                          <a:solidFill>
                            <a:srgbClr val="FFFFFF"/>
                          </a:solidFill>
                          <a:effectLst/>
                          <a:latin typeface="+mn-lt"/>
                        </a:rPr>
                        <a:t>(1-7 scale)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Additional Comments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16529463"/>
                  </a:ext>
                </a:extLst>
              </a:tr>
              <a:tr h="118977">
                <a:tc vMerge="1">
                  <a:txBody>
                    <a:bodyPr/>
                    <a:lstStyle/>
                    <a:p>
                      <a:pPr algn="ctr" rtl="0" fontAlgn="b"/>
                      <a:r>
                        <a:rPr lang="en-US" sz="1000" b="1" i="0" u="none" strike="noStrike" dirty="0">
                          <a:solidFill>
                            <a:srgbClr val="FFFFFF"/>
                          </a:solidFill>
                          <a:effectLst/>
                          <a:latin typeface="+mn-lt"/>
                        </a:rPr>
                        <a:t>Brandex Rank</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Test Name</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Recommendation Status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Prescription Misinterpretation Results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SA/LA Noted</a:t>
                      </a:r>
                    </a:p>
                    <a:p>
                      <a:pPr algn="ctr" rtl="0" fontAlgn="b"/>
                      <a:r>
                        <a:rPr lang="en-US" sz="1000" b="1" i="0" u="none" strike="noStrike" dirty="0">
                          <a:solidFill>
                            <a:srgbClr val="FFFFFF"/>
                          </a:solidFill>
                          <a:effectLst/>
                          <a:latin typeface="+mn-lt"/>
                        </a:rPr>
                        <a:t>Names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a:t>
                      </a:r>
                      <a:r>
                        <a:rPr lang="en-US" sz="900" b="1" i="0" u="none" strike="noStrike" baseline="0" dirty="0">
                          <a:solidFill>
                            <a:srgbClr val="FFFFFF"/>
                          </a:solidFill>
                          <a:effectLst/>
                          <a:latin typeface="+mn-lt"/>
                        </a:rPr>
                        <a:t> Yes</a:t>
                      </a:r>
                      <a:r>
                        <a:rPr lang="en-US" sz="900" b="1" i="0" u="none" strike="noStrike" dirty="0">
                          <a:solidFill>
                            <a:srgbClr val="FFFFFF"/>
                          </a:solidFill>
                          <a:effectLst/>
                          <a:latin typeface="+mn-lt"/>
                        </a:rPr>
                        <a:t>)</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No)</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a:t>
                      </a:r>
                      <a:r>
                        <a:rPr lang="en-US" sz="900" b="1" i="0" u="none" strike="noStrike" baseline="0" dirty="0">
                          <a:solidFill>
                            <a:srgbClr val="FFFFFF"/>
                          </a:solidFill>
                          <a:effectLst/>
                          <a:latin typeface="+mn-lt"/>
                        </a:rPr>
                        <a:t> Yes</a:t>
                      </a:r>
                      <a:r>
                        <a:rPr lang="en-US" sz="900" b="1" i="0" u="none" strike="noStrike" dirty="0">
                          <a:solidFill>
                            <a:srgbClr val="FFFFFF"/>
                          </a:solidFill>
                          <a:effectLst/>
                          <a:latin typeface="+mn-lt"/>
                        </a:rPr>
                        <a:t>)</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No)</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900" b="1" i="0" u="none" strike="noStrike" dirty="0">
                          <a:solidFill>
                            <a:srgbClr val="FFFFFF"/>
                          </a:solidFill>
                          <a:effectLst/>
                          <a:latin typeface="+mn-lt"/>
                        </a:rPr>
                        <a:t>Fit to Therapeutic Class </a:t>
                      </a:r>
                      <a:br>
                        <a:rPr lang="en-US" sz="900" b="1" i="0" u="none" strike="noStrike" dirty="0">
                          <a:solidFill>
                            <a:srgbClr val="FFFFFF"/>
                          </a:solidFill>
                          <a:effectLst/>
                          <a:latin typeface="+mn-lt"/>
                        </a:rPr>
                      </a:br>
                      <a:r>
                        <a:rPr lang="en-US" sz="900" b="1" i="0" u="none" strike="noStrike" dirty="0">
                          <a:solidFill>
                            <a:srgbClr val="FFFFFF"/>
                          </a:solidFill>
                          <a:effectLst/>
                          <a:latin typeface="+mn-lt"/>
                        </a:rPr>
                        <a:t>(XXXX)</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900" b="1" i="0" u="none" strike="noStrike" dirty="0">
                          <a:solidFill>
                            <a:srgbClr val="FFFFFF"/>
                          </a:solidFill>
                          <a:effectLst/>
                          <a:latin typeface="+mn-lt"/>
                        </a:rPr>
                        <a:t>Distinctiveness      </a:t>
                      </a:r>
                      <a:br>
                        <a:rPr lang="en-US" sz="900" b="1" i="0" u="none" strike="noStrike" dirty="0">
                          <a:solidFill>
                            <a:srgbClr val="FFFFFF"/>
                          </a:solidFill>
                          <a:effectLst/>
                          <a:latin typeface="+mn-lt"/>
                        </a:rPr>
                      </a:br>
                      <a:r>
                        <a:rPr lang="en-US" sz="900" b="1" i="0" u="none" strike="noStrike" dirty="0">
                          <a:solidFill>
                            <a:srgbClr val="FFFFFF"/>
                          </a:solidFill>
                          <a:effectLst/>
                          <a:latin typeface="+mn-lt"/>
                        </a:rPr>
                        <a:t>(1-7 scale)</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900" b="1" i="0" u="none" strike="noStrike" dirty="0">
                          <a:solidFill>
                            <a:srgbClr val="FFFFFF"/>
                          </a:solidFill>
                          <a:effectLst/>
                          <a:latin typeface="+mn-lt"/>
                        </a:rPr>
                        <a:t>Additional Comments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221418">
                <a:tc>
                  <a:txBody>
                    <a:bodyPr/>
                    <a:lstStyle/>
                    <a:p>
                      <a:pPr algn="ctr" fontAlgn="ctr"/>
                      <a:r>
                        <a:rPr lang="en-US" sz="1100" b="0" i="0" u="none" strike="noStrike" dirty="0">
                          <a:effectLst/>
                          <a:latin typeface="+mn-lt"/>
                        </a:rPr>
                        <a:t>1</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1100" b="0" i="0" u="none" strike="noStrike" dirty="0">
                          <a:effectLst/>
                          <a:latin typeface="+mn-lt"/>
                        </a:rPr>
                        <a:t>XXXX</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221418">
                <a:tc>
                  <a:txBody>
                    <a:bodyPr/>
                    <a:lstStyle/>
                    <a:p>
                      <a:pPr algn="ctr" fontAlgn="ctr"/>
                      <a:r>
                        <a:rPr lang="en-US" sz="1100" b="0" i="0" u="none" strike="noStrike">
                          <a:effectLst/>
                          <a:latin typeface="+mn-lt"/>
                        </a:rPr>
                        <a:t>2</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kumimoji="0" lang="en-US" sz="1100" b="0" i="0" u="none" strike="noStrike" kern="1200" cap="none" spc="0" normalizeH="0" baseline="0" noProof="0">
                          <a:ln>
                            <a:noFill/>
                          </a:ln>
                          <a:solidFill>
                            <a:srgbClr val="000000"/>
                          </a:solidFill>
                          <a:effectLst/>
                          <a:uLnTx/>
                          <a:uFillTx/>
                          <a:latin typeface="Open Sans"/>
                          <a:ea typeface="+mn-ea"/>
                          <a:cs typeface="+mn-cs"/>
                        </a:rPr>
                        <a:t>XXXX</a:t>
                      </a: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79068008"/>
                  </a:ext>
                </a:extLst>
              </a:tr>
              <a:tr h="221418">
                <a:tc>
                  <a:txBody>
                    <a:bodyPr/>
                    <a:lstStyle/>
                    <a:p>
                      <a:pPr algn="ctr" fontAlgn="ctr"/>
                      <a:r>
                        <a:rPr lang="en-US" sz="1100" b="0" i="0" u="none" strike="noStrike" dirty="0">
                          <a:effectLst/>
                          <a:latin typeface="+mn-lt"/>
                        </a:rPr>
                        <a:t>3</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Open Sans"/>
                          <a:ea typeface="+mn-ea"/>
                          <a:cs typeface="+mn-cs"/>
                        </a:rPr>
                        <a:t>XXXX</a:t>
                      </a: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036965074"/>
                  </a:ext>
                </a:extLst>
              </a:tr>
            </a:tbl>
          </a:graphicData>
        </a:graphic>
      </p:graphicFrame>
      <p:sp>
        <p:nvSpPr>
          <p:cNvPr id="3" name="Rectangle 1230">
            <a:extLst>
              <a:ext uri="{FF2B5EF4-FFF2-40B4-BE49-F238E27FC236}">
                <a16:creationId xmlns:a16="http://schemas.microsoft.com/office/drawing/2014/main" id="{BE90A282-3924-44B6-0D69-D2447F1ED3CA}"/>
              </a:ext>
            </a:extLst>
          </p:cNvPr>
          <p:cNvSpPr>
            <a:spLocks noChangeArrowheads="1"/>
          </p:cNvSpPr>
          <p:nvPr/>
        </p:nvSpPr>
        <p:spPr bwMode="auto">
          <a:xfrm>
            <a:off x="185093" y="5971017"/>
            <a:ext cx="11811002" cy="2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000" i="1" dirty="0">
                <a:solidFill>
                  <a:schemeClr val="tx1"/>
                </a:solidFill>
                <a:latin typeface="+mn-lt"/>
              </a:rPr>
              <a:t>It is the ultimate responsibility of the client to retain counsel and conduct full legal investigation and obtain legal opinion regarding the trademark availability of any name candidate presented by Brand Institute that client chooses to use in commerce.</a:t>
            </a:r>
          </a:p>
        </p:txBody>
      </p:sp>
    </p:spTree>
    <p:extLst>
      <p:ext uri="{BB962C8B-B14F-4D97-AF65-F5344CB8AC3E}">
        <p14:creationId xmlns:p14="http://schemas.microsoft.com/office/powerpoint/2010/main" val="2351104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734C-0E79-0D92-2F21-673348C4FC17}"/>
              </a:ext>
            </a:extLst>
          </p:cNvPr>
          <p:cNvSpPr>
            <a:spLocks noGrp="1"/>
          </p:cNvSpPr>
          <p:nvPr>
            <p:ph type="title"/>
          </p:nvPr>
        </p:nvSpPr>
        <p:spPr/>
        <p:txBody>
          <a:bodyPr/>
          <a:lstStyle/>
          <a:p>
            <a:r>
              <a:rPr lang="en-US" dirty="0"/>
              <a:t>Topline Chart (Cont.)</a:t>
            </a:r>
          </a:p>
        </p:txBody>
      </p:sp>
      <p:graphicFrame>
        <p:nvGraphicFramePr>
          <p:cNvPr id="6" name="Table 5">
            <a:extLst>
              <a:ext uri="{FF2B5EF4-FFF2-40B4-BE49-F238E27FC236}">
                <a16:creationId xmlns:a16="http://schemas.microsoft.com/office/drawing/2014/main" id="{C3359ACB-0A07-CC34-D1DD-219ED00C8B4F}"/>
              </a:ext>
            </a:extLst>
          </p:cNvPr>
          <p:cNvGraphicFramePr>
            <a:graphicFrameLocks noGrp="1"/>
          </p:cNvGraphicFramePr>
          <p:nvPr>
            <p:extLst>
              <p:ext uri="{D42A27DB-BD31-4B8C-83A1-F6EECF244321}">
                <p14:modId xmlns:p14="http://schemas.microsoft.com/office/powerpoint/2010/main" val="1938141063"/>
              </p:ext>
            </p:extLst>
          </p:nvPr>
        </p:nvGraphicFramePr>
        <p:xfrm>
          <a:off x="190500" y="757967"/>
          <a:ext cx="11811002" cy="1222926"/>
        </p:xfrm>
        <a:graphic>
          <a:graphicData uri="http://schemas.openxmlformats.org/drawingml/2006/table">
            <a:tbl>
              <a:tblPr/>
              <a:tblGrid>
                <a:gridCol w="578587">
                  <a:extLst>
                    <a:ext uri="{9D8B030D-6E8A-4147-A177-3AD203B41FA5}">
                      <a16:colId xmlns:a16="http://schemas.microsoft.com/office/drawing/2014/main" val="1195084840"/>
                    </a:ext>
                  </a:extLst>
                </a:gridCol>
                <a:gridCol w="1196937">
                  <a:extLst>
                    <a:ext uri="{9D8B030D-6E8A-4147-A177-3AD203B41FA5}">
                      <a16:colId xmlns:a16="http://schemas.microsoft.com/office/drawing/2014/main" val="3631405147"/>
                    </a:ext>
                  </a:extLst>
                </a:gridCol>
                <a:gridCol w="1180763">
                  <a:extLst>
                    <a:ext uri="{9D8B030D-6E8A-4147-A177-3AD203B41FA5}">
                      <a16:colId xmlns:a16="http://schemas.microsoft.com/office/drawing/2014/main" val="413152"/>
                    </a:ext>
                  </a:extLst>
                </a:gridCol>
                <a:gridCol w="1180763">
                  <a:extLst>
                    <a:ext uri="{9D8B030D-6E8A-4147-A177-3AD203B41FA5}">
                      <a16:colId xmlns:a16="http://schemas.microsoft.com/office/drawing/2014/main" val="1737247073"/>
                    </a:ext>
                  </a:extLst>
                </a:gridCol>
                <a:gridCol w="1253550">
                  <a:extLst>
                    <a:ext uri="{9D8B030D-6E8A-4147-A177-3AD203B41FA5}">
                      <a16:colId xmlns:a16="http://schemas.microsoft.com/office/drawing/2014/main" val="4032163404"/>
                    </a:ext>
                  </a:extLst>
                </a:gridCol>
                <a:gridCol w="525682">
                  <a:extLst>
                    <a:ext uri="{9D8B030D-6E8A-4147-A177-3AD203B41FA5}">
                      <a16:colId xmlns:a16="http://schemas.microsoft.com/office/drawing/2014/main" val="1265457023"/>
                    </a:ext>
                  </a:extLst>
                </a:gridCol>
                <a:gridCol w="525682">
                  <a:extLst>
                    <a:ext uri="{9D8B030D-6E8A-4147-A177-3AD203B41FA5}">
                      <a16:colId xmlns:a16="http://schemas.microsoft.com/office/drawing/2014/main" val="3002595953"/>
                    </a:ext>
                  </a:extLst>
                </a:gridCol>
                <a:gridCol w="525682">
                  <a:extLst>
                    <a:ext uri="{9D8B030D-6E8A-4147-A177-3AD203B41FA5}">
                      <a16:colId xmlns:a16="http://schemas.microsoft.com/office/drawing/2014/main" val="2525619229"/>
                    </a:ext>
                  </a:extLst>
                </a:gridCol>
                <a:gridCol w="525682">
                  <a:extLst>
                    <a:ext uri="{9D8B030D-6E8A-4147-A177-3AD203B41FA5}">
                      <a16:colId xmlns:a16="http://schemas.microsoft.com/office/drawing/2014/main" val="3326057487"/>
                    </a:ext>
                  </a:extLst>
                </a:gridCol>
                <a:gridCol w="820980">
                  <a:extLst>
                    <a:ext uri="{9D8B030D-6E8A-4147-A177-3AD203B41FA5}">
                      <a16:colId xmlns:a16="http://schemas.microsoft.com/office/drawing/2014/main" val="92478750"/>
                    </a:ext>
                  </a:extLst>
                </a:gridCol>
                <a:gridCol w="976543">
                  <a:extLst>
                    <a:ext uri="{9D8B030D-6E8A-4147-A177-3AD203B41FA5}">
                      <a16:colId xmlns:a16="http://schemas.microsoft.com/office/drawing/2014/main" val="1108978784"/>
                    </a:ext>
                  </a:extLst>
                </a:gridCol>
                <a:gridCol w="2520151">
                  <a:extLst>
                    <a:ext uri="{9D8B030D-6E8A-4147-A177-3AD203B41FA5}">
                      <a16:colId xmlns:a16="http://schemas.microsoft.com/office/drawing/2014/main" val="2529896232"/>
                    </a:ext>
                  </a:extLst>
                </a:gridCol>
              </a:tblGrid>
              <a:tr h="376167">
                <a:tc rowSpan="2">
                  <a:txBody>
                    <a:bodyPr/>
                    <a:lstStyle/>
                    <a:p>
                      <a:pPr algn="ctr" rtl="0" fontAlgn="b"/>
                      <a:r>
                        <a:rPr lang="en-US" sz="900" b="1" i="0" u="none" strike="noStrike" dirty="0">
                          <a:solidFill>
                            <a:srgbClr val="FFFFFF"/>
                          </a:solidFill>
                          <a:effectLst/>
                          <a:latin typeface="+mn-lt"/>
                        </a:rPr>
                        <a:t>Brandex Rank</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Test Name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Recommendation Status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Prescription Misinterpretation Results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SA/LA Noted</a:t>
                      </a:r>
                    </a:p>
                    <a:p>
                      <a:pPr algn="ctr" rtl="0" fontAlgn="b"/>
                      <a:r>
                        <a:rPr lang="en-US" sz="900" b="1" i="0" u="none" strike="noStrike" dirty="0">
                          <a:solidFill>
                            <a:srgbClr val="FFFFFF"/>
                          </a:solidFill>
                          <a:effectLst/>
                          <a:latin typeface="+mn-lt"/>
                        </a:rPr>
                        <a:t>Names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gridSpan="2">
                  <a:txBody>
                    <a:bodyPr/>
                    <a:lstStyle/>
                    <a:p>
                      <a:pPr algn="ctr" rtl="0" fontAlgn="b"/>
                      <a:r>
                        <a:rPr lang="en-US" sz="900" b="1" i="0" u="none" strike="noStrike" dirty="0">
                          <a:solidFill>
                            <a:srgbClr val="FFFFFF"/>
                          </a:solidFill>
                          <a:effectLst/>
                          <a:latin typeface="+mn-lt"/>
                        </a:rPr>
                        <a:t>Chemical Structure Appropriateness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hMerge="1">
                  <a:txBody>
                    <a:bodyPr/>
                    <a:lstStyle/>
                    <a:p>
                      <a:pPr algn="ctr" rtl="0" fontAlgn="b"/>
                      <a:endParaRPr lang="en-US" sz="1000" b="1" i="0" u="none" strike="noStrike" dirty="0">
                        <a:solidFill>
                          <a:srgbClr val="FFFFFF"/>
                        </a:solidFill>
                        <a:effectLst/>
                        <a:latin typeface="+mn-lt"/>
                      </a:endParaRP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gridSpan="2">
                  <a:txBody>
                    <a:bodyPr/>
                    <a:lstStyle/>
                    <a:p>
                      <a:pPr algn="ctr" rtl="0" fontAlgn="b"/>
                      <a:r>
                        <a:rPr lang="en-US" sz="900" b="1" i="0" u="none" strike="noStrike" dirty="0">
                          <a:solidFill>
                            <a:srgbClr val="FFFFFF"/>
                          </a:solidFill>
                          <a:effectLst/>
                          <a:latin typeface="+mn-lt"/>
                        </a:rPr>
                        <a:t>Reflective of Mechanism of Action</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hMerge="1">
                  <a:txBody>
                    <a:bodyPr/>
                    <a:lstStyle/>
                    <a:p>
                      <a:pPr algn="ctr" rtl="0" fontAlgn="b"/>
                      <a:endParaRPr lang="en-US" sz="1000" b="1" i="0" u="none" strike="noStrike" dirty="0">
                        <a:solidFill>
                          <a:srgbClr val="FFFFFF"/>
                        </a:solidFill>
                        <a:effectLst/>
                        <a:latin typeface="+mn-lt"/>
                      </a:endParaRP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Fit to Therapeutic Class </a:t>
                      </a:r>
                      <a:br>
                        <a:rPr lang="en-US" sz="900" b="1" i="0" u="none" strike="noStrike" dirty="0">
                          <a:solidFill>
                            <a:srgbClr val="FFFFFF"/>
                          </a:solidFill>
                          <a:effectLst/>
                          <a:latin typeface="+mn-lt"/>
                        </a:rPr>
                      </a:br>
                      <a:r>
                        <a:rPr lang="en-US" sz="900" b="1" i="0" u="none" strike="noStrike" dirty="0">
                          <a:solidFill>
                            <a:srgbClr val="FFFFFF"/>
                          </a:solidFill>
                          <a:effectLst/>
                          <a:latin typeface="+mn-lt"/>
                        </a:rPr>
                        <a:t>(XXXX)</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Distinctiveness</a:t>
                      </a:r>
                    </a:p>
                    <a:p>
                      <a:pPr algn="ctr" rtl="0" fontAlgn="b"/>
                      <a:r>
                        <a:rPr lang="en-US" sz="900" b="1" i="0" u="none" strike="noStrike" dirty="0">
                          <a:solidFill>
                            <a:srgbClr val="FFFFFF"/>
                          </a:solidFill>
                          <a:effectLst/>
                          <a:latin typeface="+mn-lt"/>
                        </a:rPr>
                        <a:t>(1-7 scale)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Additional Comments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16529463"/>
                  </a:ext>
                </a:extLst>
              </a:tr>
              <a:tr h="118977">
                <a:tc vMerge="1">
                  <a:txBody>
                    <a:bodyPr/>
                    <a:lstStyle/>
                    <a:p>
                      <a:pPr algn="ctr" rtl="0" fontAlgn="b"/>
                      <a:r>
                        <a:rPr lang="en-US" sz="1000" b="1" i="0" u="none" strike="noStrike" dirty="0">
                          <a:solidFill>
                            <a:srgbClr val="FFFFFF"/>
                          </a:solidFill>
                          <a:effectLst/>
                          <a:latin typeface="+mn-lt"/>
                        </a:rPr>
                        <a:t>Brandex Rank</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Test Name</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Recommendation Status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Prescription Misinterpretation Results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SA/LA Noted</a:t>
                      </a:r>
                    </a:p>
                    <a:p>
                      <a:pPr algn="ctr" rtl="0" fontAlgn="b"/>
                      <a:r>
                        <a:rPr lang="en-US" sz="1000" b="1" i="0" u="none" strike="noStrike" dirty="0">
                          <a:solidFill>
                            <a:srgbClr val="FFFFFF"/>
                          </a:solidFill>
                          <a:effectLst/>
                          <a:latin typeface="+mn-lt"/>
                        </a:rPr>
                        <a:t>Names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a:t>
                      </a:r>
                      <a:r>
                        <a:rPr lang="en-US" sz="900" b="1" i="0" u="none" strike="noStrike" baseline="0" dirty="0">
                          <a:solidFill>
                            <a:srgbClr val="FFFFFF"/>
                          </a:solidFill>
                          <a:effectLst/>
                          <a:latin typeface="+mn-lt"/>
                        </a:rPr>
                        <a:t> Yes</a:t>
                      </a:r>
                      <a:r>
                        <a:rPr lang="en-US" sz="900" b="1" i="0" u="none" strike="noStrike" dirty="0">
                          <a:solidFill>
                            <a:srgbClr val="FFFFFF"/>
                          </a:solidFill>
                          <a:effectLst/>
                          <a:latin typeface="+mn-lt"/>
                        </a:rPr>
                        <a:t>)</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No)</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a:t>
                      </a:r>
                      <a:r>
                        <a:rPr lang="en-US" sz="900" b="1" i="0" u="none" strike="noStrike" baseline="0" dirty="0">
                          <a:solidFill>
                            <a:srgbClr val="FFFFFF"/>
                          </a:solidFill>
                          <a:effectLst/>
                          <a:latin typeface="+mn-lt"/>
                        </a:rPr>
                        <a:t> Yes</a:t>
                      </a:r>
                      <a:r>
                        <a:rPr lang="en-US" sz="900" b="1" i="0" u="none" strike="noStrike" dirty="0">
                          <a:solidFill>
                            <a:srgbClr val="FFFFFF"/>
                          </a:solidFill>
                          <a:effectLst/>
                          <a:latin typeface="+mn-lt"/>
                        </a:rPr>
                        <a:t>)</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No)</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900" b="1" i="0" u="none" strike="noStrike" dirty="0">
                          <a:solidFill>
                            <a:srgbClr val="FFFFFF"/>
                          </a:solidFill>
                          <a:effectLst/>
                          <a:latin typeface="+mn-lt"/>
                        </a:rPr>
                        <a:t>Fit to Therapeutic Class </a:t>
                      </a:r>
                      <a:br>
                        <a:rPr lang="en-US" sz="900" b="1" i="0" u="none" strike="noStrike" dirty="0">
                          <a:solidFill>
                            <a:srgbClr val="FFFFFF"/>
                          </a:solidFill>
                          <a:effectLst/>
                          <a:latin typeface="+mn-lt"/>
                        </a:rPr>
                      </a:br>
                      <a:r>
                        <a:rPr lang="en-US" sz="900" b="1" i="0" u="none" strike="noStrike" dirty="0">
                          <a:solidFill>
                            <a:srgbClr val="FFFFFF"/>
                          </a:solidFill>
                          <a:effectLst/>
                          <a:latin typeface="+mn-lt"/>
                        </a:rPr>
                        <a:t>(XXXX)</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900" b="1" i="0" u="none" strike="noStrike" dirty="0">
                          <a:solidFill>
                            <a:srgbClr val="FFFFFF"/>
                          </a:solidFill>
                          <a:effectLst/>
                          <a:latin typeface="+mn-lt"/>
                        </a:rPr>
                        <a:t>Distinctiveness      </a:t>
                      </a:r>
                      <a:br>
                        <a:rPr lang="en-US" sz="900" b="1" i="0" u="none" strike="noStrike" dirty="0">
                          <a:solidFill>
                            <a:srgbClr val="FFFFFF"/>
                          </a:solidFill>
                          <a:effectLst/>
                          <a:latin typeface="+mn-lt"/>
                        </a:rPr>
                      </a:br>
                      <a:r>
                        <a:rPr lang="en-US" sz="900" b="1" i="0" u="none" strike="noStrike" dirty="0">
                          <a:solidFill>
                            <a:srgbClr val="FFFFFF"/>
                          </a:solidFill>
                          <a:effectLst/>
                          <a:latin typeface="+mn-lt"/>
                        </a:rPr>
                        <a:t>(1-7 scale)</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900" b="1" i="0" u="none" strike="noStrike" dirty="0">
                          <a:solidFill>
                            <a:srgbClr val="FFFFFF"/>
                          </a:solidFill>
                          <a:effectLst/>
                          <a:latin typeface="+mn-lt"/>
                        </a:rPr>
                        <a:t>Additional Comments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221418">
                <a:tc>
                  <a:txBody>
                    <a:bodyPr/>
                    <a:lstStyle/>
                    <a:p>
                      <a:pPr algn="ctr" fontAlgn="ctr"/>
                      <a:r>
                        <a:rPr lang="en-US" sz="1100" b="0" i="0" u="none" strike="noStrike" dirty="0">
                          <a:effectLst/>
                          <a:latin typeface="Calibri" panose="020F0502020204030204" pitchFamily="34" charset="0"/>
                        </a:rPr>
                        <a:t>4</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kumimoji="0" lang="en-US" sz="1100" b="0" i="0" u="none" strike="noStrike" kern="1200" cap="none" spc="0" normalizeH="0" baseline="0" noProof="0">
                          <a:ln>
                            <a:noFill/>
                          </a:ln>
                          <a:solidFill>
                            <a:srgbClr val="000000"/>
                          </a:solidFill>
                          <a:effectLst/>
                          <a:uLnTx/>
                          <a:uFillTx/>
                          <a:latin typeface="Open Sans"/>
                          <a:ea typeface="+mn-ea"/>
                          <a:cs typeface="+mn-cs"/>
                        </a:rPr>
                        <a:t>XXXX</a:t>
                      </a: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s-E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221418">
                <a:tc>
                  <a:txBody>
                    <a:bodyPr/>
                    <a:lstStyle/>
                    <a:p>
                      <a:pPr algn="ctr" fontAlgn="ctr"/>
                      <a:r>
                        <a:rPr lang="en-US" sz="1100" b="0" i="0" u="none" strike="noStrike">
                          <a:effectLst/>
                          <a:latin typeface="Calibri" panose="020F0502020204030204" pitchFamily="34" charset="0"/>
                        </a:rPr>
                        <a:t>5</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kumimoji="0" lang="en-US" sz="1100" b="0" i="0" u="none" strike="noStrike" kern="1200" cap="none" spc="0" normalizeH="0" baseline="0" noProof="0">
                          <a:ln>
                            <a:noFill/>
                          </a:ln>
                          <a:solidFill>
                            <a:srgbClr val="000000"/>
                          </a:solidFill>
                          <a:effectLst/>
                          <a:uLnTx/>
                          <a:uFillTx/>
                          <a:latin typeface="Open Sans"/>
                          <a:ea typeface="+mn-ea"/>
                          <a:cs typeface="+mn-cs"/>
                        </a:rPr>
                        <a:t>XXXX</a:t>
                      </a: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79068008"/>
                  </a:ext>
                </a:extLst>
              </a:tr>
              <a:tr h="221418">
                <a:tc>
                  <a:txBody>
                    <a:bodyPr/>
                    <a:lstStyle/>
                    <a:p>
                      <a:pPr algn="ctr" fontAlgn="ctr"/>
                      <a:r>
                        <a:rPr lang="en-US" sz="1100" b="0" i="0" u="none" strike="noStrike">
                          <a:effectLst/>
                          <a:latin typeface="Calibri" panose="020F0502020204030204" pitchFamily="34" charset="0"/>
                        </a:rPr>
                        <a:t>6</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Open Sans"/>
                          <a:ea typeface="+mn-ea"/>
                          <a:cs typeface="+mn-cs"/>
                        </a:rPr>
                        <a:t>XXXX</a:t>
                      </a: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036965074"/>
                  </a:ext>
                </a:extLst>
              </a:tr>
            </a:tbl>
          </a:graphicData>
        </a:graphic>
      </p:graphicFrame>
      <p:sp>
        <p:nvSpPr>
          <p:cNvPr id="3" name="Rectangle 1230">
            <a:extLst>
              <a:ext uri="{FF2B5EF4-FFF2-40B4-BE49-F238E27FC236}">
                <a16:creationId xmlns:a16="http://schemas.microsoft.com/office/drawing/2014/main" id="{F65784CB-C71D-2823-3B1C-F2C33216F2E8}"/>
              </a:ext>
            </a:extLst>
          </p:cNvPr>
          <p:cNvSpPr>
            <a:spLocks noChangeArrowheads="1"/>
          </p:cNvSpPr>
          <p:nvPr/>
        </p:nvSpPr>
        <p:spPr bwMode="auto">
          <a:xfrm>
            <a:off x="185093" y="5971017"/>
            <a:ext cx="11811002" cy="2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000" i="1" dirty="0">
                <a:solidFill>
                  <a:schemeClr val="tx1"/>
                </a:solidFill>
                <a:latin typeface="+mn-lt"/>
              </a:rPr>
              <a:t>It is the ultimate responsibility of the client to retain counsel and conduct full legal investigation and obtain legal opinion regarding the trademark availability of any name candidate presented by Brand Institute that client chooses to use in commerce.</a:t>
            </a:r>
          </a:p>
        </p:txBody>
      </p:sp>
    </p:spTree>
    <p:extLst>
      <p:ext uri="{BB962C8B-B14F-4D97-AF65-F5344CB8AC3E}">
        <p14:creationId xmlns:p14="http://schemas.microsoft.com/office/powerpoint/2010/main" val="1269738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734C-0E79-0D92-2F21-673348C4FC17}"/>
              </a:ext>
            </a:extLst>
          </p:cNvPr>
          <p:cNvSpPr>
            <a:spLocks noGrp="1"/>
          </p:cNvSpPr>
          <p:nvPr>
            <p:ph type="title"/>
          </p:nvPr>
        </p:nvSpPr>
        <p:spPr/>
        <p:txBody>
          <a:bodyPr/>
          <a:lstStyle/>
          <a:p>
            <a:r>
              <a:rPr lang="en-US" dirty="0"/>
              <a:t>Topline Chart (Cont.)</a:t>
            </a:r>
          </a:p>
        </p:txBody>
      </p:sp>
      <p:graphicFrame>
        <p:nvGraphicFramePr>
          <p:cNvPr id="6" name="Table 5">
            <a:extLst>
              <a:ext uri="{FF2B5EF4-FFF2-40B4-BE49-F238E27FC236}">
                <a16:creationId xmlns:a16="http://schemas.microsoft.com/office/drawing/2014/main" id="{C3359ACB-0A07-CC34-D1DD-219ED00C8B4F}"/>
              </a:ext>
            </a:extLst>
          </p:cNvPr>
          <p:cNvGraphicFramePr>
            <a:graphicFrameLocks noGrp="1"/>
          </p:cNvGraphicFramePr>
          <p:nvPr>
            <p:extLst>
              <p:ext uri="{D42A27DB-BD31-4B8C-83A1-F6EECF244321}">
                <p14:modId xmlns:p14="http://schemas.microsoft.com/office/powerpoint/2010/main" val="2100586367"/>
              </p:ext>
            </p:extLst>
          </p:nvPr>
        </p:nvGraphicFramePr>
        <p:xfrm>
          <a:off x="190500" y="757967"/>
          <a:ext cx="11811002" cy="1001508"/>
        </p:xfrm>
        <a:graphic>
          <a:graphicData uri="http://schemas.openxmlformats.org/drawingml/2006/table">
            <a:tbl>
              <a:tblPr/>
              <a:tblGrid>
                <a:gridCol w="578587">
                  <a:extLst>
                    <a:ext uri="{9D8B030D-6E8A-4147-A177-3AD203B41FA5}">
                      <a16:colId xmlns:a16="http://schemas.microsoft.com/office/drawing/2014/main" val="1195084840"/>
                    </a:ext>
                  </a:extLst>
                </a:gridCol>
                <a:gridCol w="1196937">
                  <a:extLst>
                    <a:ext uri="{9D8B030D-6E8A-4147-A177-3AD203B41FA5}">
                      <a16:colId xmlns:a16="http://schemas.microsoft.com/office/drawing/2014/main" val="3631405147"/>
                    </a:ext>
                  </a:extLst>
                </a:gridCol>
                <a:gridCol w="1180763">
                  <a:extLst>
                    <a:ext uri="{9D8B030D-6E8A-4147-A177-3AD203B41FA5}">
                      <a16:colId xmlns:a16="http://schemas.microsoft.com/office/drawing/2014/main" val="413152"/>
                    </a:ext>
                  </a:extLst>
                </a:gridCol>
                <a:gridCol w="1180763">
                  <a:extLst>
                    <a:ext uri="{9D8B030D-6E8A-4147-A177-3AD203B41FA5}">
                      <a16:colId xmlns:a16="http://schemas.microsoft.com/office/drawing/2014/main" val="1737247073"/>
                    </a:ext>
                  </a:extLst>
                </a:gridCol>
                <a:gridCol w="1253550">
                  <a:extLst>
                    <a:ext uri="{9D8B030D-6E8A-4147-A177-3AD203B41FA5}">
                      <a16:colId xmlns:a16="http://schemas.microsoft.com/office/drawing/2014/main" val="4032163404"/>
                    </a:ext>
                  </a:extLst>
                </a:gridCol>
                <a:gridCol w="525682">
                  <a:extLst>
                    <a:ext uri="{9D8B030D-6E8A-4147-A177-3AD203B41FA5}">
                      <a16:colId xmlns:a16="http://schemas.microsoft.com/office/drawing/2014/main" val="1265457023"/>
                    </a:ext>
                  </a:extLst>
                </a:gridCol>
                <a:gridCol w="525682">
                  <a:extLst>
                    <a:ext uri="{9D8B030D-6E8A-4147-A177-3AD203B41FA5}">
                      <a16:colId xmlns:a16="http://schemas.microsoft.com/office/drawing/2014/main" val="3002595953"/>
                    </a:ext>
                  </a:extLst>
                </a:gridCol>
                <a:gridCol w="525682">
                  <a:extLst>
                    <a:ext uri="{9D8B030D-6E8A-4147-A177-3AD203B41FA5}">
                      <a16:colId xmlns:a16="http://schemas.microsoft.com/office/drawing/2014/main" val="2525619229"/>
                    </a:ext>
                  </a:extLst>
                </a:gridCol>
                <a:gridCol w="525682">
                  <a:extLst>
                    <a:ext uri="{9D8B030D-6E8A-4147-A177-3AD203B41FA5}">
                      <a16:colId xmlns:a16="http://schemas.microsoft.com/office/drawing/2014/main" val="3326057487"/>
                    </a:ext>
                  </a:extLst>
                </a:gridCol>
                <a:gridCol w="820980">
                  <a:extLst>
                    <a:ext uri="{9D8B030D-6E8A-4147-A177-3AD203B41FA5}">
                      <a16:colId xmlns:a16="http://schemas.microsoft.com/office/drawing/2014/main" val="92478750"/>
                    </a:ext>
                  </a:extLst>
                </a:gridCol>
                <a:gridCol w="976543">
                  <a:extLst>
                    <a:ext uri="{9D8B030D-6E8A-4147-A177-3AD203B41FA5}">
                      <a16:colId xmlns:a16="http://schemas.microsoft.com/office/drawing/2014/main" val="1108978784"/>
                    </a:ext>
                  </a:extLst>
                </a:gridCol>
                <a:gridCol w="2520151">
                  <a:extLst>
                    <a:ext uri="{9D8B030D-6E8A-4147-A177-3AD203B41FA5}">
                      <a16:colId xmlns:a16="http://schemas.microsoft.com/office/drawing/2014/main" val="2529896232"/>
                    </a:ext>
                  </a:extLst>
                </a:gridCol>
              </a:tblGrid>
              <a:tr h="376167">
                <a:tc rowSpan="2">
                  <a:txBody>
                    <a:bodyPr/>
                    <a:lstStyle/>
                    <a:p>
                      <a:pPr algn="ctr" rtl="0" fontAlgn="b"/>
                      <a:r>
                        <a:rPr lang="en-US" sz="900" b="1" i="0" u="none" strike="noStrike" dirty="0">
                          <a:solidFill>
                            <a:srgbClr val="FFFFFF"/>
                          </a:solidFill>
                          <a:effectLst/>
                          <a:latin typeface="+mn-lt"/>
                        </a:rPr>
                        <a:t>Brandex Rank</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Test Name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Recommendation Status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Prescription Misinterpretation Results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SA/LA Noted</a:t>
                      </a:r>
                    </a:p>
                    <a:p>
                      <a:pPr algn="ctr" rtl="0" fontAlgn="b"/>
                      <a:r>
                        <a:rPr lang="en-US" sz="900" b="1" i="0" u="none" strike="noStrike" dirty="0">
                          <a:solidFill>
                            <a:srgbClr val="FFFFFF"/>
                          </a:solidFill>
                          <a:effectLst/>
                          <a:latin typeface="+mn-lt"/>
                        </a:rPr>
                        <a:t>Names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gridSpan="2">
                  <a:txBody>
                    <a:bodyPr/>
                    <a:lstStyle/>
                    <a:p>
                      <a:pPr algn="ctr" rtl="0" fontAlgn="b"/>
                      <a:r>
                        <a:rPr lang="en-US" sz="900" b="1" i="0" u="none" strike="noStrike" dirty="0">
                          <a:solidFill>
                            <a:srgbClr val="FFFFFF"/>
                          </a:solidFill>
                          <a:effectLst/>
                          <a:latin typeface="+mn-lt"/>
                        </a:rPr>
                        <a:t>Chemical Structure Appropriateness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hMerge="1">
                  <a:txBody>
                    <a:bodyPr/>
                    <a:lstStyle/>
                    <a:p>
                      <a:pPr algn="ctr" rtl="0" fontAlgn="b"/>
                      <a:endParaRPr lang="en-US" sz="1000" b="1" i="0" u="none" strike="noStrike" dirty="0">
                        <a:solidFill>
                          <a:srgbClr val="FFFFFF"/>
                        </a:solidFill>
                        <a:effectLst/>
                        <a:latin typeface="+mn-lt"/>
                      </a:endParaRP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gridSpan="2">
                  <a:txBody>
                    <a:bodyPr/>
                    <a:lstStyle/>
                    <a:p>
                      <a:pPr algn="ctr" rtl="0" fontAlgn="b"/>
                      <a:r>
                        <a:rPr lang="en-US" sz="900" b="1" i="0" u="none" strike="noStrike" dirty="0">
                          <a:solidFill>
                            <a:srgbClr val="FFFFFF"/>
                          </a:solidFill>
                          <a:effectLst/>
                          <a:latin typeface="+mn-lt"/>
                        </a:rPr>
                        <a:t>Reflective of Mechanism of Action</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hMerge="1">
                  <a:txBody>
                    <a:bodyPr/>
                    <a:lstStyle/>
                    <a:p>
                      <a:pPr algn="ctr" rtl="0" fontAlgn="b"/>
                      <a:endParaRPr lang="en-US" sz="1000" b="1" i="0" u="none" strike="noStrike" dirty="0">
                        <a:solidFill>
                          <a:srgbClr val="FFFFFF"/>
                        </a:solidFill>
                        <a:effectLst/>
                        <a:latin typeface="+mn-lt"/>
                      </a:endParaRP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Fit to Therapeutic Class </a:t>
                      </a:r>
                      <a:br>
                        <a:rPr lang="en-US" sz="900" b="1" i="0" u="none" strike="noStrike" dirty="0">
                          <a:solidFill>
                            <a:srgbClr val="FFFFFF"/>
                          </a:solidFill>
                          <a:effectLst/>
                          <a:latin typeface="+mn-lt"/>
                        </a:rPr>
                      </a:br>
                      <a:r>
                        <a:rPr lang="en-US" sz="900" b="1" i="0" u="none" strike="noStrike" dirty="0">
                          <a:solidFill>
                            <a:srgbClr val="FFFFFF"/>
                          </a:solidFill>
                          <a:effectLst/>
                          <a:latin typeface="+mn-lt"/>
                        </a:rPr>
                        <a:t>(XXXX)</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Distinctiveness</a:t>
                      </a:r>
                    </a:p>
                    <a:p>
                      <a:pPr algn="ctr" rtl="0" fontAlgn="b"/>
                      <a:r>
                        <a:rPr lang="en-US" sz="900" b="1" i="0" u="none" strike="noStrike" dirty="0">
                          <a:solidFill>
                            <a:srgbClr val="FFFFFF"/>
                          </a:solidFill>
                          <a:effectLst/>
                          <a:latin typeface="+mn-lt"/>
                        </a:rPr>
                        <a:t>(1-7 scale)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rowSpan="2">
                  <a:txBody>
                    <a:bodyPr/>
                    <a:lstStyle/>
                    <a:p>
                      <a:pPr algn="ctr" rtl="0" fontAlgn="b"/>
                      <a:r>
                        <a:rPr lang="en-US" sz="900" b="1" i="0" u="none" strike="noStrike" dirty="0">
                          <a:solidFill>
                            <a:srgbClr val="FFFFFF"/>
                          </a:solidFill>
                          <a:effectLst/>
                          <a:latin typeface="+mn-lt"/>
                        </a:rPr>
                        <a:t>Additional Comments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16529463"/>
                  </a:ext>
                </a:extLst>
              </a:tr>
              <a:tr h="118977">
                <a:tc vMerge="1">
                  <a:txBody>
                    <a:bodyPr/>
                    <a:lstStyle/>
                    <a:p>
                      <a:pPr algn="ctr" rtl="0" fontAlgn="b"/>
                      <a:r>
                        <a:rPr lang="en-US" sz="1000" b="1" i="0" u="none" strike="noStrike" dirty="0">
                          <a:solidFill>
                            <a:srgbClr val="FFFFFF"/>
                          </a:solidFill>
                          <a:effectLst/>
                          <a:latin typeface="+mn-lt"/>
                        </a:rPr>
                        <a:t>Brandex Rank</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Test Name</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Recommendation Status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Prescription Misinterpretation Results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1000" b="1" i="0" u="none" strike="noStrike" dirty="0">
                          <a:solidFill>
                            <a:srgbClr val="FFFFFF"/>
                          </a:solidFill>
                          <a:effectLst/>
                          <a:latin typeface="+mn-lt"/>
                        </a:rPr>
                        <a:t>SA/LA Noted</a:t>
                      </a:r>
                    </a:p>
                    <a:p>
                      <a:pPr algn="ctr" rtl="0" fontAlgn="b"/>
                      <a:r>
                        <a:rPr lang="en-US" sz="1000" b="1" i="0" u="none" strike="noStrike" dirty="0">
                          <a:solidFill>
                            <a:srgbClr val="FFFFFF"/>
                          </a:solidFill>
                          <a:effectLst/>
                          <a:latin typeface="+mn-lt"/>
                        </a:rPr>
                        <a:t>Names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a:t>
                      </a:r>
                      <a:r>
                        <a:rPr lang="en-US" sz="900" b="1" i="0" u="none" strike="noStrike" baseline="0" dirty="0">
                          <a:solidFill>
                            <a:srgbClr val="FFFFFF"/>
                          </a:solidFill>
                          <a:effectLst/>
                          <a:latin typeface="+mn-lt"/>
                        </a:rPr>
                        <a:t> Yes</a:t>
                      </a:r>
                      <a:r>
                        <a:rPr lang="en-US" sz="900" b="1" i="0" u="none" strike="noStrike" dirty="0">
                          <a:solidFill>
                            <a:srgbClr val="FFFFFF"/>
                          </a:solidFill>
                          <a:effectLst/>
                          <a:latin typeface="+mn-lt"/>
                        </a:rPr>
                        <a:t>)</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No)</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a:t>
                      </a:r>
                      <a:r>
                        <a:rPr lang="en-US" sz="900" b="1" i="0" u="none" strike="noStrike" baseline="0" dirty="0">
                          <a:solidFill>
                            <a:srgbClr val="FFFFFF"/>
                          </a:solidFill>
                          <a:effectLst/>
                          <a:latin typeface="+mn-lt"/>
                        </a:rPr>
                        <a:t> Yes</a:t>
                      </a:r>
                      <a:r>
                        <a:rPr lang="en-US" sz="900" b="1" i="0" u="none" strike="noStrike" dirty="0">
                          <a:solidFill>
                            <a:srgbClr val="FFFFFF"/>
                          </a:solidFill>
                          <a:effectLst/>
                          <a:latin typeface="+mn-lt"/>
                        </a:rPr>
                        <a:t>)</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a:txBody>
                    <a:bodyPr/>
                    <a:lstStyle/>
                    <a:p>
                      <a:pPr algn="ctr" fontAlgn="b"/>
                      <a:r>
                        <a:rPr lang="en-US" sz="900" b="1" i="0" u="none" strike="noStrike" dirty="0">
                          <a:solidFill>
                            <a:srgbClr val="FFFFFF"/>
                          </a:solidFill>
                          <a:effectLst/>
                          <a:latin typeface="+mn-lt"/>
                        </a:rPr>
                        <a:t>(%  No)</a:t>
                      </a:r>
                    </a:p>
                  </a:txBody>
                  <a:tcPr marL="6311" marR="6311" marT="6311"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900" b="1" i="0" u="none" strike="noStrike" dirty="0">
                          <a:solidFill>
                            <a:srgbClr val="FFFFFF"/>
                          </a:solidFill>
                          <a:effectLst/>
                          <a:latin typeface="+mn-lt"/>
                        </a:rPr>
                        <a:t>Fit to Therapeutic Class </a:t>
                      </a:r>
                      <a:br>
                        <a:rPr lang="en-US" sz="900" b="1" i="0" u="none" strike="noStrike" dirty="0">
                          <a:solidFill>
                            <a:srgbClr val="FFFFFF"/>
                          </a:solidFill>
                          <a:effectLst/>
                          <a:latin typeface="+mn-lt"/>
                        </a:rPr>
                      </a:br>
                      <a:r>
                        <a:rPr lang="en-US" sz="900" b="1" i="0" u="none" strike="noStrike" dirty="0">
                          <a:solidFill>
                            <a:srgbClr val="FFFFFF"/>
                          </a:solidFill>
                          <a:effectLst/>
                          <a:latin typeface="+mn-lt"/>
                        </a:rPr>
                        <a:t>(XXXX)</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900" b="1" i="0" u="none" strike="noStrike" dirty="0">
                          <a:solidFill>
                            <a:srgbClr val="FFFFFF"/>
                          </a:solidFill>
                          <a:effectLst/>
                          <a:latin typeface="+mn-lt"/>
                        </a:rPr>
                        <a:t>Distinctiveness      </a:t>
                      </a:r>
                      <a:br>
                        <a:rPr lang="en-US" sz="900" b="1" i="0" u="none" strike="noStrike" dirty="0">
                          <a:solidFill>
                            <a:srgbClr val="FFFFFF"/>
                          </a:solidFill>
                          <a:effectLst/>
                          <a:latin typeface="+mn-lt"/>
                        </a:rPr>
                      </a:br>
                      <a:r>
                        <a:rPr lang="en-US" sz="900" b="1" i="0" u="none" strike="noStrike" dirty="0">
                          <a:solidFill>
                            <a:srgbClr val="FFFFFF"/>
                          </a:solidFill>
                          <a:effectLst/>
                          <a:latin typeface="+mn-lt"/>
                        </a:rPr>
                        <a:t>(1-7 scale)</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tc vMerge="1">
                  <a:txBody>
                    <a:bodyPr/>
                    <a:lstStyle/>
                    <a:p>
                      <a:pPr algn="ctr" rtl="0" fontAlgn="b"/>
                      <a:r>
                        <a:rPr lang="en-US" sz="900" b="1" i="0" u="none" strike="noStrike" dirty="0">
                          <a:solidFill>
                            <a:srgbClr val="FFFFFF"/>
                          </a:solidFill>
                          <a:effectLst/>
                          <a:latin typeface="+mn-lt"/>
                        </a:rPr>
                        <a:t>Additional Comments</a:t>
                      </a:r>
                    </a:p>
                  </a:txBody>
                  <a:tcPr marL="3721" marR="3721" marT="3721"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221418">
                <a:tc>
                  <a:txBody>
                    <a:bodyPr/>
                    <a:lstStyle/>
                    <a:p>
                      <a:pPr algn="ctr" fontAlgn="ctr"/>
                      <a:r>
                        <a:rPr lang="en-US" sz="1100" b="0" i="0" u="none" strike="noStrike" dirty="0">
                          <a:effectLst/>
                          <a:latin typeface="+mn-lt"/>
                        </a:rPr>
                        <a:t>14</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r>
                        <a:rPr kumimoji="0" lang="en-US" sz="1100" b="0" i="0" u="none" strike="noStrike" kern="1200" cap="none" spc="0" normalizeH="0" baseline="0" noProof="0">
                          <a:ln>
                            <a:noFill/>
                          </a:ln>
                          <a:solidFill>
                            <a:srgbClr val="000000"/>
                          </a:solidFill>
                          <a:effectLst/>
                          <a:uLnTx/>
                          <a:uFillTx/>
                          <a:latin typeface="Open Sans"/>
                          <a:ea typeface="+mn-ea"/>
                          <a:cs typeface="+mn-cs"/>
                        </a:rPr>
                        <a:t>XXXX</a:t>
                      </a: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extLst>
                  <a:ext uri="{0D108BD9-81ED-4DB2-BD59-A6C34878D82A}">
                    <a16:rowId xmlns:a16="http://schemas.microsoft.com/office/drawing/2014/main" val="1792305782"/>
                  </a:ext>
                </a:extLst>
              </a:tr>
              <a:tr h="221418">
                <a:tc>
                  <a:txBody>
                    <a:bodyPr/>
                    <a:lstStyle/>
                    <a:p>
                      <a:pPr algn="ctr" fontAlgn="ctr"/>
                      <a:r>
                        <a:rPr lang="en-US" sz="1100" b="0" i="0" u="none" strike="noStrike" dirty="0">
                          <a:effectLst/>
                          <a:latin typeface="+mn-lt"/>
                        </a:rPr>
                        <a:t>15</a:t>
                      </a: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Open Sans"/>
                          <a:ea typeface="+mn-ea"/>
                          <a:cs typeface="+mn-cs"/>
                        </a:rPr>
                        <a:t>XXXX</a:t>
                      </a: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tc>
                  <a:txBody>
                    <a:bodyPr/>
                    <a:lstStyle/>
                    <a:p>
                      <a:pPr algn="ctr" fontAlgn="ctr"/>
                      <a:endParaRPr lang="en-US" sz="1100" b="0" i="0" u="none" strike="noStrike" dirty="0">
                        <a:effectLst/>
                        <a:latin typeface="+mn-lt"/>
                      </a:endParaRPr>
                    </a:p>
                  </a:txBody>
                  <a:tcPr marL="6350" marR="6350" marT="635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CC"/>
                    </a:solidFill>
                  </a:tcPr>
                </a:tc>
                <a:extLst>
                  <a:ext uri="{0D108BD9-81ED-4DB2-BD59-A6C34878D82A}">
                    <a16:rowId xmlns:a16="http://schemas.microsoft.com/office/drawing/2014/main" val="1979068008"/>
                  </a:ext>
                </a:extLst>
              </a:tr>
            </a:tbl>
          </a:graphicData>
        </a:graphic>
      </p:graphicFrame>
      <p:sp>
        <p:nvSpPr>
          <p:cNvPr id="3" name="Rectangle 1230">
            <a:extLst>
              <a:ext uri="{FF2B5EF4-FFF2-40B4-BE49-F238E27FC236}">
                <a16:creationId xmlns:a16="http://schemas.microsoft.com/office/drawing/2014/main" id="{F65784CB-C71D-2823-3B1C-F2C33216F2E8}"/>
              </a:ext>
            </a:extLst>
          </p:cNvPr>
          <p:cNvSpPr>
            <a:spLocks noChangeArrowheads="1"/>
          </p:cNvSpPr>
          <p:nvPr/>
        </p:nvSpPr>
        <p:spPr bwMode="auto">
          <a:xfrm>
            <a:off x="185093" y="5971017"/>
            <a:ext cx="11811002" cy="2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000" i="1" dirty="0">
                <a:solidFill>
                  <a:schemeClr val="tx1"/>
                </a:solidFill>
                <a:latin typeface="+mn-lt"/>
              </a:rPr>
              <a:t>It is the ultimate responsibility of the client to retain counsel and conduct full legal investigation and obtain legal opinion regarding the trademark availability of any name candidate presented by Brand Institute that client chooses to use in commerce.</a:t>
            </a:r>
          </a:p>
        </p:txBody>
      </p:sp>
    </p:spTree>
    <p:extLst>
      <p:ext uri="{BB962C8B-B14F-4D97-AF65-F5344CB8AC3E}">
        <p14:creationId xmlns:p14="http://schemas.microsoft.com/office/powerpoint/2010/main" val="38464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CF3B6-60AE-5846-12A9-2813206A2B18}"/>
              </a:ext>
            </a:extLst>
          </p:cNvPr>
          <p:cNvSpPr>
            <a:spLocks noGrp="1"/>
          </p:cNvSpPr>
          <p:nvPr>
            <p:ph type="title"/>
          </p:nvPr>
        </p:nvSpPr>
        <p:spPr/>
        <p:txBody>
          <a:bodyPr/>
          <a:lstStyle/>
          <a:p>
            <a:r>
              <a:rPr lang="en-US" dirty="0"/>
              <a:t>Summary of Recommendations</a:t>
            </a:r>
          </a:p>
        </p:txBody>
      </p:sp>
      <p:sp>
        <p:nvSpPr>
          <p:cNvPr id="3" name="Text Placeholder 2">
            <a:extLst>
              <a:ext uri="{FF2B5EF4-FFF2-40B4-BE49-F238E27FC236}">
                <a16:creationId xmlns:a16="http://schemas.microsoft.com/office/drawing/2014/main" id="{5F5D19E4-EF42-993D-AC9C-7208B4649F09}"/>
              </a:ext>
            </a:extLst>
          </p:cNvPr>
          <p:cNvSpPr>
            <a:spLocks noGrp="1"/>
          </p:cNvSpPr>
          <p:nvPr>
            <p:ph type="body" sz="quarter" idx="10"/>
          </p:nvPr>
        </p:nvSpPr>
        <p:spPr>
          <a:xfrm>
            <a:off x="8622114" y="677309"/>
            <a:ext cx="2139537" cy="283860"/>
          </a:xfrm>
        </p:spPr>
        <p:txBody>
          <a:bodyPr/>
          <a:lstStyle/>
          <a:p>
            <a:pPr algn="ctr"/>
            <a:r>
              <a:rPr lang="en-US" b="1" u="sng" dirty="0"/>
              <a:t>Not Recommended</a:t>
            </a:r>
            <a:r>
              <a:rPr lang="en-US" b="1" dirty="0"/>
              <a:t>*</a:t>
            </a:r>
          </a:p>
        </p:txBody>
      </p:sp>
      <p:sp>
        <p:nvSpPr>
          <p:cNvPr id="4" name="Text Placeholder 2">
            <a:extLst>
              <a:ext uri="{FF2B5EF4-FFF2-40B4-BE49-F238E27FC236}">
                <a16:creationId xmlns:a16="http://schemas.microsoft.com/office/drawing/2014/main" id="{2097907F-9141-826F-ED3F-5610C032A4B8}"/>
              </a:ext>
            </a:extLst>
          </p:cNvPr>
          <p:cNvSpPr txBox="1">
            <a:spLocks/>
          </p:cNvSpPr>
          <p:nvPr/>
        </p:nvSpPr>
        <p:spPr>
          <a:xfrm>
            <a:off x="3060660" y="677309"/>
            <a:ext cx="1866454" cy="283860"/>
          </a:xfrm>
          <a:prstGeom prst="rect">
            <a:avLst/>
          </a:prstGeom>
        </p:spPr>
        <p:txBody>
          <a:bodyPr vert="horz" lIns="0" tIns="0" rIns="0" bIns="0" rtlCol="0">
            <a:spAutoFit/>
          </a:bodyPr>
          <a:lstStyle>
            <a:lvl1pPr marL="0" indent="0" algn="l" defTabSz="914318" rtl="0" eaLnBrk="1" latinLnBrk="0" hangingPunct="1">
              <a:lnSpc>
                <a:spcPct val="125000"/>
              </a:lnSpc>
              <a:spcBef>
                <a:spcPts val="0"/>
              </a:spcBef>
              <a:buFont typeface="Arial" panose="020B0604020202020204" pitchFamily="34" charset="0"/>
              <a:buNone/>
              <a:defRPr sz="1600" kern="1200">
                <a:solidFill>
                  <a:schemeClr val="tx1"/>
                </a:solidFill>
                <a:latin typeface="+mn-lt"/>
                <a:ea typeface="+mn-ea"/>
                <a:cs typeface="+mn-cs"/>
              </a:defRPr>
            </a:lvl1pPr>
            <a:lvl2pPr marL="285750" indent="-285750" algn="l" defTabSz="914318" rtl="0" eaLnBrk="1" latinLnBrk="0" hangingPunct="1">
              <a:lnSpc>
                <a:spcPct val="125000"/>
              </a:lnSpc>
              <a:spcBef>
                <a:spcPts val="0"/>
              </a:spcBef>
              <a:buClr>
                <a:schemeClr val="tx2"/>
              </a:buClr>
              <a:buFont typeface="Wingdings" pitchFamily="2" charset="2"/>
              <a:buChar char="§"/>
              <a:defRPr sz="1600" kern="1200">
                <a:solidFill>
                  <a:schemeClr val="tx1"/>
                </a:solidFill>
                <a:latin typeface="+mn-lt"/>
                <a:ea typeface="+mn-ea"/>
                <a:cs typeface="+mn-cs"/>
              </a:defRPr>
            </a:lvl2pPr>
            <a:lvl3pPr marL="171450" indent="-171450" algn="l" defTabSz="914318" rtl="0" eaLnBrk="1" latinLnBrk="0" hangingPunct="1">
              <a:lnSpc>
                <a:spcPct val="150000"/>
              </a:lnSpc>
              <a:spcBef>
                <a:spcPts val="499"/>
              </a:spcBef>
              <a:buClr>
                <a:schemeClr val="tx2"/>
              </a:buClr>
              <a:buFont typeface="Wingdings" pitchFamily="2" charset="2"/>
              <a:buChar char="§"/>
              <a:defRPr sz="1800" kern="1200">
                <a:solidFill>
                  <a:schemeClr val="tx1"/>
                </a:solidFill>
                <a:latin typeface="+mn-lt"/>
                <a:ea typeface="+mn-ea"/>
                <a:cs typeface="+mn-cs"/>
              </a:defRPr>
            </a:lvl3pPr>
            <a:lvl4pPr marL="0" indent="0" algn="l" defTabSz="914318" rtl="0" eaLnBrk="1" latinLnBrk="0" hangingPunct="1">
              <a:lnSpc>
                <a:spcPct val="150000"/>
              </a:lnSpc>
              <a:spcBef>
                <a:spcPts val="499"/>
              </a:spcBef>
              <a:buClr>
                <a:schemeClr val="tx2"/>
              </a:buClr>
              <a:buFont typeface="Wingdings" pitchFamily="2" charset="2"/>
              <a:buNone/>
              <a:defRPr sz="18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Clr>
                <a:schemeClr val="tx2"/>
              </a:buClr>
              <a:buFont typeface="Wingdings" pitchFamily="2" charset="2"/>
              <a:buNone/>
              <a:defRPr sz="1800" kern="1200" baseline="0">
                <a:solidFill>
                  <a:schemeClr val="tx1">
                    <a:alpha val="50000"/>
                  </a:schemeClr>
                </a:solidFill>
                <a:latin typeface="+mn-lt"/>
                <a:ea typeface="+mn-ea"/>
                <a:cs typeface="+mn-cs"/>
              </a:defRPr>
            </a:lvl5pPr>
            <a:lvl6pPr marL="228579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6pPr>
            <a:lvl7pPr marL="2742954" indent="0" algn="l" defTabSz="914318" rtl="0" eaLnBrk="1" latinLnBrk="0" hangingPunct="1">
              <a:lnSpc>
                <a:spcPct val="90000"/>
              </a:lnSpc>
              <a:spcBef>
                <a:spcPts val="499"/>
              </a:spcBef>
              <a:buFont typeface="Arial" panose="020B0604020202020204" pitchFamily="34" charset="0"/>
              <a:buNone/>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Recommended</a:t>
            </a:r>
            <a:r>
              <a:rPr lang="en-US" b="1" dirty="0"/>
              <a:t>*</a:t>
            </a:r>
          </a:p>
        </p:txBody>
      </p:sp>
      <p:graphicFrame>
        <p:nvGraphicFramePr>
          <p:cNvPr id="5" name="Group 22">
            <a:extLst>
              <a:ext uri="{FF2B5EF4-FFF2-40B4-BE49-F238E27FC236}">
                <a16:creationId xmlns:a16="http://schemas.microsoft.com/office/drawing/2014/main" id="{05A24175-E5DD-CE6F-E13E-E3FDF516FA35}"/>
              </a:ext>
            </a:extLst>
          </p:cNvPr>
          <p:cNvGraphicFramePr>
            <a:graphicFrameLocks noGrp="1"/>
          </p:cNvGraphicFramePr>
          <p:nvPr>
            <p:extLst>
              <p:ext uri="{D42A27DB-BD31-4B8C-83A1-F6EECF244321}">
                <p14:modId xmlns:p14="http://schemas.microsoft.com/office/powerpoint/2010/main" val="2817703817"/>
              </p:ext>
            </p:extLst>
          </p:nvPr>
        </p:nvGraphicFramePr>
        <p:xfrm>
          <a:off x="8349457" y="1338150"/>
          <a:ext cx="2684851" cy="3864161"/>
        </p:xfrm>
        <a:graphic>
          <a:graphicData uri="http://schemas.openxmlformats.org/drawingml/2006/table">
            <a:tbl>
              <a:tblPr/>
              <a:tblGrid>
                <a:gridCol w="2684851">
                  <a:extLst>
                    <a:ext uri="{9D8B030D-6E8A-4147-A177-3AD203B41FA5}">
                      <a16:colId xmlns:a16="http://schemas.microsoft.com/office/drawing/2014/main" val="20000"/>
                    </a:ext>
                  </a:extLst>
                </a:gridCol>
              </a:tblGrid>
              <a:tr h="552023">
                <a:tc>
                  <a:txBody>
                    <a:bodyPr/>
                    <a:lstStyle/>
                    <a:p>
                      <a:pPr algn="ctr" fontAlgn="ctr"/>
                      <a:r>
                        <a:rPr lang="en-US" sz="2400" b="1" i="0" u="none" strike="noStrike" dirty="0">
                          <a:effectLst/>
                          <a:latin typeface="Calibri" panose="020F0502020204030204" pitchFamily="34" charset="0"/>
                        </a:rPr>
                        <a:t>XXXX</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552023">
                <a:tc>
                  <a:txBody>
                    <a:bodyPr/>
                    <a:lstStyle/>
                    <a:p>
                      <a:pPr algn="ctr" fontAlgn="ct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XXXX</a:t>
                      </a:r>
                      <a:endParaRPr lang="en-US" sz="2400" b="0" i="0" u="none" strike="noStrike" dirty="0">
                        <a:effectLst/>
                        <a:latin typeface="Calibri" panose="020F0502020204030204" pitchFamily="34"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3006471004"/>
                  </a:ext>
                </a:extLst>
              </a:tr>
              <a:tr h="552023">
                <a:tc>
                  <a:txBody>
                    <a:bodyPr/>
                    <a:lstStyle/>
                    <a:p>
                      <a:pPr algn="ctr" fontAlgn="ct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XXXX</a:t>
                      </a:r>
                      <a:endParaRPr lang="en-US" sz="2400" b="0" i="0" u="none" strike="noStrike" dirty="0">
                        <a:effectLst/>
                        <a:latin typeface="Calibri" panose="020F0502020204030204" pitchFamily="34"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2929159780"/>
                  </a:ext>
                </a:extLst>
              </a:tr>
              <a:tr h="552023">
                <a:tc>
                  <a:txBody>
                    <a:bodyPr/>
                    <a:lstStyle/>
                    <a:p>
                      <a:pPr algn="ctr" fontAlgn="ct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XXXX</a:t>
                      </a:r>
                      <a:endParaRPr lang="en-US" sz="2400" b="0" i="0" u="none" strike="noStrike" dirty="0">
                        <a:effectLst/>
                        <a:latin typeface="Calibri" panose="020F0502020204030204" pitchFamily="34"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2647818785"/>
                  </a:ext>
                </a:extLst>
              </a:tr>
              <a:tr h="552023">
                <a:tc>
                  <a:txBody>
                    <a:bodyPr/>
                    <a:lstStyle/>
                    <a:p>
                      <a:pPr algn="ctr" fontAlgn="ct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XXXX</a:t>
                      </a:r>
                      <a:endParaRPr lang="en-US" sz="2400" b="0" i="0" u="none" strike="noStrike" dirty="0">
                        <a:effectLst/>
                        <a:latin typeface="Calibri" panose="020F0502020204030204" pitchFamily="34"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3579236542"/>
                  </a:ext>
                </a:extLst>
              </a:tr>
              <a:tr h="552023">
                <a:tc>
                  <a:txBody>
                    <a:bodyPr/>
                    <a:lstStyle/>
                    <a:p>
                      <a:pPr algn="ctr" fontAlgn="ctr"/>
                      <a:r>
                        <a:rPr kumimoji="0" lang="en-US" sz="2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XXXX</a:t>
                      </a:r>
                      <a:endParaRPr lang="en-US" sz="2400" b="0" i="0" u="none" strike="noStrike" dirty="0">
                        <a:effectLst/>
                        <a:latin typeface="Calibri" panose="020F0502020204030204" pitchFamily="34"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525022366"/>
                  </a:ext>
                </a:extLst>
              </a:tr>
              <a:tr h="552023">
                <a:tc>
                  <a:txBody>
                    <a:bodyPr/>
                    <a:lstStyle/>
                    <a:p>
                      <a:pPr algn="ctr" fontAlgn="ct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XXXX</a:t>
                      </a:r>
                      <a:endParaRPr lang="en-US" sz="2400" b="0" i="0" u="none" strike="noStrike" dirty="0">
                        <a:effectLst/>
                        <a:latin typeface="Calibri" panose="020F0502020204030204" pitchFamily="34" charset="0"/>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3752822132"/>
                  </a:ext>
                </a:extLst>
              </a:tr>
            </a:tbl>
          </a:graphicData>
        </a:graphic>
      </p:graphicFrame>
      <p:graphicFrame>
        <p:nvGraphicFramePr>
          <p:cNvPr id="8" name="Group 22">
            <a:extLst>
              <a:ext uri="{FF2B5EF4-FFF2-40B4-BE49-F238E27FC236}">
                <a16:creationId xmlns:a16="http://schemas.microsoft.com/office/drawing/2014/main" id="{177FA3D2-6D4C-F6A7-F841-75E981DB7946}"/>
              </a:ext>
            </a:extLst>
          </p:cNvPr>
          <p:cNvGraphicFramePr>
            <a:graphicFrameLocks noGrp="1"/>
          </p:cNvGraphicFramePr>
          <p:nvPr>
            <p:extLst>
              <p:ext uri="{D42A27DB-BD31-4B8C-83A1-F6EECF244321}">
                <p14:modId xmlns:p14="http://schemas.microsoft.com/office/powerpoint/2010/main" val="203886396"/>
              </p:ext>
            </p:extLst>
          </p:nvPr>
        </p:nvGraphicFramePr>
        <p:xfrm>
          <a:off x="1162978" y="1338151"/>
          <a:ext cx="2684851" cy="3864161"/>
        </p:xfrm>
        <a:graphic>
          <a:graphicData uri="http://schemas.openxmlformats.org/drawingml/2006/table">
            <a:tbl>
              <a:tblPr/>
              <a:tblGrid>
                <a:gridCol w="2684851">
                  <a:extLst>
                    <a:ext uri="{9D8B030D-6E8A-4147-A177-3AD203B41FA5}">
                      <a16:colId xmlns:a16="http://schemas.microsoft.com/office/drawing/2014/main" val="20000"/>
                    </a:ext>
                  </a:extLst>
                </a:gridCol>
              </a:tblGrid>
              <a:tr h="552023">
                <a:tc>
                  <a:txBody>
                    <a:bodyPr/>
                    <a:lstStyle/>
                    <a:p>
                      <a:pPr algn="ctr" fontAlgn="ctr"/>
                      <a:r>
                        <a:rPr lang="en-US" sz="2400" b="1" i="0" u="none" strike="noStrike" dirty="0">
                          <a:solidFill>
                            <a:schemeClr val="bg1"/>
                          </a:solidFill>
                          <a:effectLst/>
                          <a:latin typeface="+mn-lt"/>
                        </a:rPr>
                        <a:t>XXXX</a:t>
                      </a: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0000"/>
                  </a:ext>
                </a:extLst>
              </a:tr>
              <a:tr h="552023">
                <a:tc>
                  <a:txBody>
                    <a:bodyPr/>
                    <a:lstStyle/>
                    <a:p>
                      <a:pPr algn="ctr"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921769702"/>
                  </a:ext>
                </a:extLst>
              </a:tr>
              <a:tr h="552023">
                <a:tc>
                  <a:txBody>
                    <a:bodyPr/>
                    <a:lstStyle/>
                    <a:p>
                      <a:pPr algn="ctr"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2412868920"/>
                  </a:ext>
                </a:extLst>
              </a:tr>
              <a:tr h="552023">
                <a:tc>
                  <a:txBody>
                    <a:bodyPr/>
                    <a:lstStyle/>
                    <a:p>
                      <a:pPr algn="ctr"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2624156433"/>
                  </a:ext>
                </a:extLst>
              </a:tr>
              <a:tr h="552023">
                <a:tc>
                  <a:txBody>
                    <a:bodyPr/>
                    <a:lstStyle/>
                    <a:p>
                      <a:pPr algn="ctr"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4267247804"/>
                  </a:ext>
                </a:extLst>
              </a:tr>
              <a:tr h="552023">
                <a:tc>
                  <a:txBody>
                    <a:bodyPr/>
                    <a:lstStyle/>
                    <a:p>
                      <a:pPr algn="ctr"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0001"/>
                  </a:ext>
                </a:extLst>
              </a:tr>
              <a:tr h="552023">
                <a:tc>
                  <a:txBody>
                    <a:bodyPr/>
                    <a:lstStyle/>
                    <a:p>
                      <a:pPr algn="ctr" fontAlgn="ctr"/>
                      <a:r>
                        <a:rPr kumimoji="0" lang="en-US" sz="2400" b="1" i="0" u="none" strike="noStrike" kern="1200" cap="none" spc="0" normalizeH="0" baseline="0" noProof="0" dirty="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0002"/>
                  </a:ext>
                </a:extLst>
              </a:tr>
            </a:tbl>
          </a:graphicData>
        </a:graphic>
      </p:graphicFrame>
      <p:graphicFrame>
        <p:nvGraphicFramePr>
          <p:cNvPr id="9" name="Group 22">
            <a:extLst>
              <a:ext uri="{FF2B5EF4-FFF2-40B4-BE49-F238E27FC236}">
                <a16:creationId xmlns:a16="http://schemas.microsoft.com/office/drawing/2014/main" id="{1ECD435C-4A31-844A-348C-5DABE26A1F11}"/>
              </a:ext>
            </a:extLst>
          </p:cNvPr>
          <p:cNvGraphicFramePr>
            <a:graphicFrameLocks noGrp="1"/>
          </p:cNvGraphicFramePr>
          <p:nvPr>
            <p:extLst>
              <p:ext uri="{D42A27DB-BD31-4B8C-83A1-F6EECF244321}">
                <p14:modId xmlns:p14="http://schemas.microsoft.com/office/powerpoint/2010/main" val="582434877"/>
              </p:ext>
            </p:extLst>
          </p:nvPr>
        </p:nvGraphicFramePr>
        <p:xfrm>
          <a:off x="4137000" y="1338151"/>
          <a:ext cx="2684851" cy="3864161"/>
        </p:xfrm>
        <a:graphic>
          <a:graphicData uri="http://schemas.openxmlformats.org/drawingml/2006/table">
            <a:tbl>
              <a:tblPr/>
              <a:tblGrid>
                <a:gridCol w="2684851">
                  <a:extLst>
                    <a:ext uri="{9D8B030D-6E8A-4147-A177-3AD203B41FA5}">
                      <a16:colId xmlns:a16="http://schemas.microsoft.com/office/drawing/2014/main" val="20000"/>
                    </a:ext>
                  </a:extLst>
                </a:gridCol>
              </a:tblGrid>
              <a:tr h="552023">
                <a:tc>
                  <a:txBody>
                    <a:bodyPr/>
                    <a:lstStyle/>
                    <a:p>
                      <a:pPr algn="ctr"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0000"/>
                  </a:ext>
                </a:extLst>
              </a:tr>
              <a:tr h="552023">
                <a:tc>
                  <a:txBody>
                    <a:bodyPr/>
                    <a:lstStyle/>
                    <a:p>
                      <a:pPr algn="ctr"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921769702"/>
                  </a:ext>
                </a:extLst>
              </a:tr>
              <a:tr h="552023">
                <a:tc>
                  <a:txBody>
                    <a:bodyPr/>
                    <a:lstStyle/>
                    <a:p>
                      <a:pPr algn="ctr"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2412868920"/>
                  </a:ext>
                </a:extLst>
              </a:tr>
              <a:tr h="552023">
                <a:tc>
                  <a:txBody>
                    <a:bodyPr/>
                    <a:lstStyle/>
                    <a:p>
                      <a:pPr algn="ctr"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2624156433"/>
                  </a:ext>
                </a:extLst>
              </a:tr>
              <a:tr h="552023">
                <a:tc>
                  <a:txBody>
                    <a:bodyPr/>
                    <a:lstStyle/>
                    <a:p>
                      <a:pPr algn="ctr"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4267247804"/>
                  </a:ext>
                </a:extLst>
              </a:tr>
              <a:tr h="552023">
                <a:tc>
                  <a:txBody>
                    <a:bodyPr/>
                    <a:lstStyle/>
                    <a:p>
                      <a:pPr algn="ctr" fontAlgn="ctr"/>
                      <a:r>
                        <a:rPr kumimoji="0" lang="en-US" sz="2400" b="1" i="0" u="none" strike="noStrike" kern="1200" cap="none" spc="0" normalizeH="0" baseline="0" noProof="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0001"/>
                  </a:ext>
                </a:extLst>
              </a:tr>
              <a:tr h="552023">
                <a:tc>
                  <a:txBody>
                    <a:bodyPr/>
                    <a:lstStyle/>
                    <a:p>
                      <a:pPr algn="ctr" fontAlgn="ctr"/>
                      <a:r>
                        <a:rPr kumimoji="0" lang="en-US" sz="2400" b="1" i="0" u="none" strike="noStrike" kern="1200" cap="none" spc="0" normalizeH="0" baseline="0" noProof="0" dirty="0">
                          <a:ln>
                            <a:noFill/>
                          </a:ln>
                          <a:solidFill>
                            <a:srgbClr val="FFFFFF"/>
                          </a:solidFill>
                          <a:effectLst/>
                          <a:uLnTx/>
                          <a:uFillTx/>
                          <a:latin typeface="Open Sans"/>
                          <a:ea typeface="+mn-ea"/>
                          <a:cs typeface="+mn-cs"/>
                        </a:rPr>
                        <a:t>XXXX</a:t>
                      </a:r>
                      <a:endParaRPr lang="en-US" sz="2400" b="1" i="0" u="none" strike="noStrike" dirty="0">
                        <a:solidFill>
                          <a:schemeClr val="bg1"/>
                        </a:solidFill>
                        <a:effectLst/>
                        <a:latin typeface="+mn-lt"/>
                      </a:endParaRPr>
                    </a:p>
                  </a:txBody>
                  <a:tcPr marL="6350" marR="6350" marT="6350"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0002"/>
                  </a:ext>
                </a:extLst>
              </a:tr>
            </a:tbl>
          </a:graphicData>
        </a:graphic>
      </p:graphicFrame>
      <p:sp>
        <p:nvSpPr>
          <p:cNvPr id="10" name="Rectangle 1230">
            <a:extLst>
              <a:ext uri="{FF2B5EF4-FFF2-40B4-BE49-F238E27FC236}">
                <a16:creationId xmlns:a16="http://schemas.microsoft.com/office/drawing/2014/main" id="{6235AC6F-3AF6-64CF-9059-83ABF8ACADF5}"/>
              </a:ext>
            </a:extLst>
          </p:cNvPr>
          <p:cNvSpPr>
            <a:spLocks noChangeArrowheads="1"/>
          </p:cNvSpPr>
          <p:nvPr/>
        </p:nvSpPr>
        <p:spPr bwMode="auto">
          <a:xfrm>
            <a:off x="185093" y="5971017"/>
            <a:ext cx="5976010" cy="2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000" i="1" dirty="0">
                <a:solidFill>
                  <a:schemeClr val="tx1"/>
                </a:solidFill>
                <a:latin typeface="+mn-lt"/>
              </a:rPr>
              <a:t>*Names are recommended based on BI-Brandex Safety &amp; Marketing Results in descending order.</a:t>
            </a:r>
          </a:p>
        </p:txBody>
      </p:sp>
    </p:spTree>
    <p:extLst>
      <p:ext uri="{BB962C8B-B14F-4D97-AF65-F5344CB8AC3E}">
        <p14:creationId xmlns:p14="http://schemas.microsoft.com/office/powerpoint/2010/main" val="1598096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Next Steps - Submission to INN First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5208285"/>
          </a:xfrm>
        </p:spPr>
        <p:txBody>
          <a:bodyPr/>
          <a:lstStyle/>
          <a:p>
            <a:pPr>
              <a:spcBef>
                <a:spcPts val="0"/>
              </a:spcBef>
            </a:pPr>
            <a:r>
              <a:rPr lang="en-US" b="1" u="sng" dirty="0"/>
              <a:t>INN Submission</a:t>
            </a:r>
          </a:p>
          <a:p>
            <a:pPr>
              <a:spcBef>
                <a:spcPts val="0"/>
              </a:spcBef>
            </a:pPr>
            <a:r>
              <a:rPr lang="en-US" dirty="0"/>
              <a:t> </a:t>
            </a:r>
          </a:p>
          <a:p>
            <a:pPr marL="285750" indent="-285750">
              <a:spcBef>
                <a:spcPts val="0"/>
              </a:spcBef>
              <a:buClr>
                <a:srgbClr val="1D3D7C"/>
              </a:buClr>
              <a:buFont typeface="Wingdings" panose="05000000000000000000" pitchFamily="2" charset="2"/>
              <a:buChar char="§"/>
            </a:pPr>
            <a:r>
              <a:rPr lang="en-US" dirty="0"/>
              <a:t>An INN submission is prepared and submitted electronically, attaching all pertinent and required background information, including payment. </a:t>
            </a:r>
          </a:p>
          <a:p>
            <a:pPr marL="285750" indent="-285750">
              <a:spcBef>
                <a:spcPts val="0"/>
              </a:spcBef>
              <a:buClr>
                <a:srgbClr val="1D3D7C"/>
              </a:buClr>
              <a:buFont typeface="Wingdings" panose="05000000000000000000" pitchFamily="2" charset="2"/>
              <a:buChar char="§"/>
            </a:pPr>
            <a:r>
              <a:rPr lang="en-US" dirty="0"/>
              <a:t>Optimum number of names to submit is six and name candidates should include the appropriate stem or supporting documentation for a new stem.</a:t>
            </a:r>
          </a:p>
          <a:p>
            <a:pPr marL="285750" indent="-285750">
              <a:spcBef>
                <a:spcPts val="0"/>
              </a:spcBef>
              <a:buClr>
                <a:srgbClr val="1D3D7C"/>
              </a:buClr>
              <a:buFont typeface="Wingdings" panose="05000000000000000000" pitchFamily="2" charset="2"/>
              <a:buChar char="§"/>
            </a:pPr>
            <a:r>
              <a:rPr lang="en-US" dirty="0"/>
              <a:t>If the selected name is acceptable to the manufacturer it will be published in a proposed INN list. If no objections are received within the four month objection period, the name will be formally approved and published as a recommended INN.</a:t>
            </a:r>
          </a:p>
          <a:p>
            <a:pPr marL="285750" indent="-285750">
              <a:spcBef>
                <a:spcPts val="0"/>
              </a:spcBef>
              <a:buClr>
                <a:srgbClr val="1D3D7C"/>
              </a:buClr>
              <a:buFont typeface="Wingdings" panose="05000000000000000000" pitchFamily="2" charset="2"/>
              <a:buChar char="§"/>
            </a:pPr>
            <a:endParaRPr lang="en-US" dirty="0"/>
          </a:p>
          <a:p>
            <a:pPr>
              <a:spcBef>
                <a:spcPts val="0"/>
              </a:spcBef>
            </a:pPr>
            <a:r>
              <a:rPr lang="en-US" b="1" u="sng" dirty="0"/>
              <a:t>USAN Submission</a:t>
            </a:r>
          </a:p>
          <a:p>
            <a:pPr>
              <a:spcBef>
                <a:spcPts val="0"/>
              </a:spcBef>
            </a:pPr>
            <a:r>
              <a:rPr lang="en-US" dirty="0"/>
              <a:t> </a:t>
            </a:r>
          </a:p>
          <a:p>
            <a:pPr marL="285750" indent="-285750">
              <a:spcBef>
                <a:spcPts val="0"/>
              </a:spcBef>
              <a:buClr>
                <a:srgbClr val="1D3D7C"/>
              </a:buClr>
              <a:buFont typeface="Wingdings" panose="05000000000000000000" pitchFamily="2" charset="2"/>
              <a:buChar char="§"/>
            </a:pPr>
            <a:r>
              <a:rPr lang="en-US" dirty="0"/>
              <a:t>Once a name has been selected by the INN Expert Committee, a USAN application can be submitted with the selected name for review by the USAN Council.  All pertinent and required background information, including payment should be submitted in hard copy form.  A USAN is required to market a drug in the United States. </a:t>
            </a:r>
          </a:p>
          <a:p>
            <a:pPr marL="285750" indent="-285750">
              <a:spcBef>
                <a:spcPts val="0"/>
              </a:spcBef>
              <a:buClr>
                <a:srgbClr val="1D3D7C"/>
              </a:buClr>
              <a:buFont typeface="Wingdings" panose="05000000000000000000" pitchFamily="2" charset="2"/>
              <a:buChar char="§"/>
            </a:pPr>
            <a:r>
              <a:rPr lang="en-US" dirty="0"/>
              <a:t>Refrain from using the nonproprietary name in any publications until a Statement of Adoption is forwarded to your firm by the USAN Secretariat.</a:t>
            </a:r>
          </a:p>
        </p:txBody>
      </p:sp>
    </p:spTree>
    <p:extLst>
      <p:ext uri="{BB962C8B-B14F-4D97-AF65-F5344CB8AC3E}">
        <p14:creationId xmlns:p14="http://schemas.microsoft.com/office/powerpoint/2010/main" val="2290564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D60CDA2-CD8A-E0A6-E695-7DAACB4B22C2}"/>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8A75AA47-B345-AFC8-0E81-A80D9DB0C79C}"/>
              </a:ext>
            </a:extLst>
          </p:cNvPr>
          <p:cNvGrpSpPr>
            <a:grpSpLocks/>
          </p:cNvGrpSpPr>
          <p:nvPr/>
        </p:nvGrpSpPr>
        <p:grpSpPr bwMode="auto">
          <a:xfrm>
            <a:off x="461728" y="5371148"/>
            <a:ext cx="5149849" cy="371475"/>
            <a:chOff x="2930526" y="5965372"/>
            <a:chExt cx="5149444" cy="371249"/>
          </a:xfrm>
        </p:grpSpPr>
        <p:sp>
          <p:nvSpPr>
            <p:cNvPr id="10" name="Text Box 8">
              <a:extLst>
                <a:ext uri="{FF2B5EF4-FFF2-40B4-BE49-F238E27FC236}">
                  <a16:creationId xmlns:a16="http://schemas.microsoft.com/office/drawing/2014/main" id="{445D9AE7-CC47-648D-47BF-9769602F7578}"/>
                </a:ext>
              </a:extLst>
            </p:cNvPr>
            <p:cNvSpPr txBox="1">
              <a:spLocks noChangeArrowheads="1"/>
            </p:cNvSpPr>
            <p:nvPr/>
          </p:nvSpPr>
          <p:spPr bwMode="auto">
            <a:xfrm>
              <a:off x="3348152" y="6067627"/>
              <a:ext cx="4731818" cy="2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Wingdings" panose="05000000000000000000" pitchFamily="2" charset="2"/>
                <a:buChar char="ü"/>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spcBef>
                  <a:spcPct val="50000"/>
                </a:spcBef>
                <a:buClrTx/>
                <a:buFontTx/>
                <a:buNone/>
              </a:pPr>
              <a:r>
                <a:rPr lang="en-US" altLang="en-US" sz="900" dirty="0">
                  <a:solidFill>
                    <a:schemeClr val="tx1"/>
                  </a:solidFill>
                  <a:latin typeface="+mn-lt"/>
                </a:rPr>
                <a:t>Note:  This Presentation Is Not Appropriate For Submission To </a:t>
              </a:r>
              <a:r>
                <a:rPr lang="en-US" altLang="en-US" sz="900" i="1" dirty="0">
                  <a:solidFill>
                    <a:schemeClr val="tx1"/>
                  </a:solidFill>
                  <a:latin typeface="+mn-lt"/>
                </a:rPr>
                <a:t>Any</a:t>
              </a:r>
              <a:r>
                <a:rPr lang="en-US" altLang="en-US" sz="900" dirty="0">
                  <a:solidFill>
                    <a:schemeClr val="tx1"/>
                  </a:solidFill>
                  <a:latin typeface="+mn-lt"/>
                </a:rPr>
                <a:t> Regulatory Agency.</a:t>
              </a:r>
            </a:p>
          </p:txBody>
        </p:sp>
        <p:pic>
          <p:nvPicPr>
            <p:cNvPr id="11" name="Picture 10" descr="alert.png">
              <a:extLst>
                <a:ext uri="{FF2B5EF4-FFF2-40B4-BE49-F238E27FC236}">
                  <a16:creationId xmlns:a16="http://schemas.microsoft.com/office/drawing/2014/main" id="{5C394088-D3B1-CB3C-9688-5545BB2F32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014303" y="5987606"/>
              <a:ext cx="31499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A4227ED-CF2D-6A37-5D41-B1703D75262B}"/>
                </a:ext>
              </a:extLst>
            </p:cNvPr>
            <p:cNvSpPr/>
            <p:nvPr/>
          </p:nvSpPr>
          <p:spPr bwMode="auto">
            <a:xfrm>
              <a:off x="2930526" y="5965372"/>
              <a:ext cx="5149443" cy="371249"/>
            </a:xfrm>
            <a:prstGeom prst="rect">
              <a:avLst/>
            </a:prstGeom>
            <a:noFill/>
            <a:ln>
              <a:solidFill>
                <a:srgbClr val="008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grpSp>
      <p:pic>
        <p:nvPicPr>
          <p:cNvPr id="22" name="Picture 21">
            <a:extLst>
              <a:ext uri="{FF2B5EF4-FFF2-40B4-BE49-F238E27FC236}">
                <a16:creationId xmlns:a16="http://schemas.microsoft.com/office/drawing/2014/main" id="{629511BE-9287-B8A4-94F9-303157E00C82}"/>
              </a:ext>
            </a:extLst>
          </p:cNvPr>
          <p:cNvPicPr>
            <a:picLocks noChangeAspect="1"/>
          </p:cNvPicPr>
          <p:nvPr/>
        </p:nvPicPr>
        <p:blipFill>
          <a:blip r:embed="rId3"/>
          <a:stretch>
            <a:fillRect/>
          </a:stretch>
        </p:blipFill>
        <p:spPr>
          <a:xfrm>
            <a:off x="0" y="0"/>
            <a:ext cx="12192000" cy="277000"/>
          </a:xfrm>
          <a:prstGeom prst="rect">
            <a:avLst/>
          </a:prstGeom>
        </p:spPr>
      </p:pic>
      <p:sp>
        <p:nvSpPr>
          <p:cNvPr id="6" name="TextBox 5">
            <a:extLst>
              <a:ext uri="{FF2B5EF4-FFF2-40B4-BE49-F238E27FC236}">
                <a16:creationId xmlns:a16="http://schemas.microsoft.com/office/drawing/2014/main" id="{D061A1D7-77FD-0AB7-A0F7-E96C8FA698D1}"/>
              </a:ext>
            </a:extLst>
          </p:cNvPr>
          <p:cNvSpPr txBox="1"/>
          <p:nvPr/>
        </p:nvSpPr>
        <p:spPr>
          <a:xfrm>
            <a:off x="9466" y="6112567"/>
            <a:ext cx="6092154" cy="200055"/>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ea typeface="+mn-ea"/>
                <a:cs typeface="Calibri" panose="020F0502020204030204" pitchFamily="34" charset="0"/>
              </a:rPr>
              <a:t>BASEL     BOSTON     CHARLOTTE     CHICAGO     DALLAS     FRANKFURT     LONDON     LOS ANGELES     MIAMI     MONTRÉAL     MUMBAI</a:t>
            </a:r>
            <a:endParaRPr kumimoji="0" lang="en-US" sz="700" i="0" u="none" strike="noStrike" kern="1200" cap="none" spc="0" normalizeH="0" baseline="0" noProof="0" dirty="0">
              <a:ln>
                <a:noFill/>
              </a:ln>
              <a:effectLst/>
              <a:uLnTx/>
              <a:uFillTx/>
              <a:ea typeface="+mn-ea"/>
              <a:cs typeface="Calibri" panose="020F0502020204030204" pitchFamily="34" charset="0"/>
            </a:endParaRPr>
          </a:p>
        </p:txBody>
      </p:sp>
      <p:sp>
        <p:nvSpPr>
          <p:cNvPr id="7" name="TextBox 6">
            <a:extLst>
              <a:ext uri="{FF2B5EF4-FFF2-40B4-BE49-F238E27FC236}">
                <a16:creationId xmlns:a16="http://schemas.microsoft.com/office/drawing/2014/main" id="{5A1DD0AD-C635-6A5C-5CD6-92269D27F1D9}"/>
              </a:ext>
            </a:extLst>
          </p:cNvPr>
          <p:cNvSpPr txBox="1"/>
          <p:nvPr/>
        </p:nvSpPr>
        <p:spPr>
          <a:xfrm>
            <a:off x="295074" y="6497468"/>
            <a:ext cx="5520939" cy="200055"/>
          </a:xfrm>
          <a:prstGeom prst="rect">
            <a:avLst/>
          </a:prstGeom>
          <a:noFill/>
        </p:spPr>
        <p:txBody>
          <a:bodyPr wrap="square" rtlCol="0">
            <a:spAutoFit/>
          </a:bodyPr>
          <a:lstStyle/>
          <a:p>
            <a:pPr lvl="0" algn="ctr" defTabSz="713232">
              <a:defRPr/>
            </a:pPr>
            <a:r>
              <a:rPr lang="en-US" sz="700" dirty="0">
                <a:cs typeface="Calibri" panose="020F0502020204030204" pitchFamily="34" charset="0"/>
              </a:rPr>
              <a:t>NEW YORK     OTTAWA     </a:t>
            </a:r>
            <a:r>
              <a:rPr kumimoji="0" lang="en-US" sz="700" i="0" u="none" strike="noStrike" kern="1200" cap="none" spc="0" normalizeH="0" baseline="0" noProof="0" dirty="0">
                <a:ln>
                  <a:noFill/>
                </a:ln>
                <a:effectLst/>
                <a:uLnTx/>
                <a:uFillTx/>
                <a:ea typeface="+mn-ea"/>
                <a:cs typeface="Calibri" panose="020F0502020204030204" pitchFamily="34" charset="0"/>
              </a:rPr>
              <a:t>ROCKVILLE     SAN FRANCISCO     SAN JUAN     SÃO PAULO     SEOUL     TOKYO     TORONTO</a:t>
            </a:r>
          </a:p>
        </p:txBody>
      </p:sp>
      <p:pic>
        <p:nvPicPr>
          <p:cNvPr id="2" name="Picture 1" descr="A blue sign with white text on it&#10;&#10;Description automatically generated">
            <a:extLst>
              <a:ext uri="{FF2B5EF4-FFF2-40B4-BE49-F238E27FC236}">
                <a16:creationId xmlns:a16="http://schemas.microsoft.com/office/drawing/2014/main" id="{9554A9E0-9205-C48F-A306-3C182C7189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9846" y="277000"/>
            <a:ext cx="6092154" cy="6581000"/>
          </a:xfrm>
          <a:prstGeom prst="rect">
            <a:avLst/>
          </a:prstGeom>
        </p:spPr>
      </p:pic>
      <p:sp>
        <p:nvSpPr>
          <p:cNvPr id="3" name="Title 6">
            <a:extLst>
              <a:ext uri="{FF2B5EF4-FFF2-40B4-BE49-F238E27FC236}">
                <a16:creationId xmlns:a16="http://schemas.microsoft.com/office/drawing/2014/main" id="{F89A400D-0AED-34CA-7496-2A2B905E10E2}"/>
              </a:ext>
            </a:extLst>
          </p:cNvPr>
          <p:cNvSpPr txBox="1">
            <a:spLocks/>
          </p:cNvSpPr>
          <p:nvPr/>
        </p:nvSpPr>
        <p:spPr>
          <a:xfrm>
            <a:off x="170786" y="1106851"/>
            <a:ext cx="5801389" cy="1103688"/>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sz="4200" dirty="0"/>
              <a:t>Questions &amp; Answers</a:t>
            </a:r>
          </a:p>
        </p:txBody>
      </p:sp>
      <p:sp>
        <p:nvSpPr>
          <p:cNvPr id="5" name="Rectangle 1230">
            <a:extLst>
              <a:ext uri="{FF2B5EF4-FFF2-40B4-BE49-F238E27FC236}">
                <a16:creationId xmlns:a16="http://schemas.microsoft.com/office/drawing/2014/main" id="{10B82070-ED87-AD19-DEE0-0860F9E0952B}"/>
              </a:ext>
            </a:extLst>
          </p:cNvPr>
          <p:cNvSpPr>
            <a:spLocks noChangeArrowheads="1"/>
          </p:cNvSpPr>
          <p:nvPr/>
        </p:nvSpPr>
        <p:spPr bwMode="auto">
          <a:xfrm>
            <a:off x="571499" y="2740427"/>
            <a:ext cx="4810126" cy="99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altLang="en-US" sz="2200" dirty="0">
                <a:solidFill>
                  <a:schemeClr val="tx1"/>
                </a:solidFill>
                <a:latin typeface="+mn-lt"/>
              </a:rPr>
              <a:t>Project </a:t>
            </a:r>
            <a:r>
              <a:rPr lang="en-US" sz="2400" dirty="0">
                <a:solidFill>
                  <a:schemeClr val="accent1">
                    <a:lumMod val="50000"/>
                  </a:schemeClr>
                </a:solidFill>
                <a:latin typeface="Montserrat" panose="00000500000000000000" pitchFamily="50" charset="0"/>
              </a:rPr>
              <a:t>&lt;&lt;</a:t>
            </a:r>
            <a:r>
              <a:rPr lang="en-US" sz="2400" dirty="0" err="1">
                <a:solidFill>
                  <a:schemeClr val="accent1">
                    <a:lumMod val="50000"/>
                  </a:schemeClr>
                </a:solidFill>
                <a:latin typeface="Montserrat" panose="00000500000000000000" pitchFamily="50" charset="0"/>
              </a:rPr>
              <a:t>ProjectName</a:t>
            </a:r>
            <a:r>
              <a:rPr lang="en-US" sz="2400" dirty="0">
                <a:solidFill>
                  <a:schemeClr val="accent1">
                    <a:lumMod val="50000"/>
                  </a:schemeClr>
                </a:solidFill>
                <a:latin typeface="Montserrat" panose="00000500000000000000" pitchFamily="50" charset="0"/>
              </a:rPr>
              <a:t>&gt;&gt;</a:t>
            </a:r>
            <a:endParaRPr lang="en-US" altLang="en-US" sz="2200" b="1" dirty="0">
              <a:solidFill>
                <a:srgbClr val="0070C0"/>
              </a:solidFill>
              <a:latin typeface="+mn-lt"/>
            </a:endParaRPr>
          </a:p>
          <a:p>
            <a:pPr algn="ctr" eaLnBrk="1" hangingPunct="1">
              <a:spcBef>
                <a:spcPct val="0"/>
              </a:spcBef>
              <a:buClrTx/>
              <a:buNone/>
            </a:pPr>
            <a:r>
              <a:rPr lang="en-US" altLang="en-US" sz="2200" dirty="0">
                <a:solidFill>
                  <a:schemeClr val="tx1"/>
                </a:solidFill>
                <a:latin typeface="+mn-lt"/>
              </a:rPr>
              <a:t>&lt;&lt;Month&gt;&gt; xx</a:t>
            </a:r>
            <a:r>
              <a:rPr lang="en-US" altLang="en-US" sz="2200">
                <a:solidFill>
                  <a:schemeClr val="tx1"/>
                </a:solidFill>
                <a:latin typeface="+mn-lt"/>
              </a:rPr>
              <a:t>, &lt;&lt;Year&gt;&gt;</a:t>
            </a:r>
            <a:endParaRPr lang="en-US" altLang="en-US" sz="2200" dirty="0">
              <a:solidFill>
                <a:schemeClr val="tx1"/>
              </a:solidFill>
              <a:latin typeface="+mn-lt"/>
            </a:endParaRPr>
          </a:p>
        </p:txBody>
      </p:sp>
      <p:pic>
        <p:nvPicPr>
          <p:cNvPr id="8" name="Picture 7" descr="Text, logo&#10;&#10;Description automatically generated">
            <a:extLst>
              <a:ext uri="{FF2B5EF4-FFF2-40B4-BE49-F238E27FC236}">
                <a16:creationId xmlns:a16="http://schemas.microsoft.com/office/drawing/2014/main" id="{ED0BFB13-1917-3C74-5B73-A111F3439F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787" y="4331860"/>
            <a:ext cx="1117740" cy="811674"/>
          </a:xfrm>
          <a:prstGeom prst="rect">
            <a:avLst/>
          </a:prstGeom>
        </p:spPr>
      </p:pic>
      <p:pic>
        <p:nvPicPr>
          <p:cNvPr id="13" name="Picture 12" descr="Logo, company name&#10;&#10;Description automatically generated">
            <a:extLst>
              <a:ext uri="{FF2B5EF4-FFF2-40B4-BE49-F238E27FC236}">
                <a16:creationId xmlns:a16="http://schemas.microsoft.com/office/drawing/2014/main" id="{F83E8C4E-6F66-43D1-3558-FD7A5083D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8791" y="4312810"/>
            <a:ext cx="1523384" cy="932311"/>
          </a:xfrm>
          <a:prstGeom prst="rect">
            <a:avLst/>
          </a:prstGeom>
        </p:spPr>
      </p:pic>
      <p:sp>
        <p:nvSpPr>
          <p:cNvPr id="14" name="Rectangle 13">
            <a:extLst>
              <a:ext uri="{FF2B5EF4-FFF2-40B4-BE49-F238E27FC236}">
                <a16:creationId xmlns:a16="http://schemas.microsoft.com/office/drawing/2014/main" id="{3C362FEE-4AE9-7E05-64C1-3BA93F0437F3}"/>
              </a:ext>
            </a:extLst>
          </p:cNvPr>
          <p:cNvSpPr/>
          <p:nvPr/>
        </p:nvSpPr>
        <p:spPr>
          <a:xfrm>
            <a:off x="2551759" y="4321124"/>
            <a:ext cx="1009826" cy="694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sz="1200" dirty="0">
                <a:solidFill>
                  <a:prstClr val="white"/>
                </a:solidFill>
              </a:rPr>
              <a:t>Insert Client</a:t>
            </a:r>
          </a:p>
          <a:p>
            <a:pPr algn="ctr" eaLnBrk="1" fontAlgn="auto" hangingPunct="1">
              <a:spcBef>
                <a:spcPts val="0"/>
              </a:spcBef>
              <a:spcAft>
                <a:spcPts val="0"/>
              </a:spcAft>
            </a:pPr>
            <a:r>
              <a:rPr lang="en-US" sz="1200" dirty="0">
                <a:solidFill>
                  <a:prstClr val="white"/>
                </a:solidFill>
              </a:rPr>
              <a:t>Logo Here</a:t>
            </a:r>
          </a:p>
        </p:txBody>
      </p:sp>
    </p:spTree>
    <p:extLst>
      <p:ext uri="{BB962C8B-B14F-4D97-AF65-F5344CB8AC3E}">
        <p14:creationId xmlns:p14="http://schemas.microsoft.com/office/powerpoint/2010/main" val="24371163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withEffect">
                                  <p:stCondLst>
                                    <p:cond delay="200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strVal val="2/3*#ppt_w"/>
                                          </p:val>
                                        </p:tav>
                                        <p:tav tm="100000">
                                          <p:val>
                                            <p:strVal val="#ppt_w"/>
                                          </p:val>
                                        </p:tav>
                                      </p:tavLst>
                                    </p:anim>
                                    <p:anim calcmode="lin" valueType="num">
                                      <p:cBhvr>
                                        <p:cTn id="8" dur="250" fill="hold"/>
                                        <p:tgtEl>
                                          <p:spTgt spid="8"/>
                                        </p:tgtEl>
                                        <p:attrNameLst>
                                          <p:attrName>ppt_h</p:attrName>
                                        </p:attrNameLst>
                                      </p:cBhvr>
                                      <p:tavLst>
                                        <p:tav tm="0">
                                          <p:val>
                                            <p:strVal val="2/3*#ppt_h"/>
                                          </p:val>
                                        </p:tav>
                                        <p:tav tm="100000">
                                          <p:val>
                                            <p:strVal val="#ppt_h"/>
                                          </p:val>
                                        </p:tav>
                                      </p:tavLst>
                                    </p:anim>
                                  </p:childTnLst>
                                </p:cTn>
                              </p:par>
                              <p:par>
                                <p:cTn id="9" presetID="23" presetClass="entr" presetSubtype="272" fill="hold" nodeType="withEffect">
                                  <p:stCondLst>
                                    <p:cond delay="25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50" fill="hold"/>
                                        <p:tgtEl>
                                          <p:spTgt spid="13"/>
                                        </p:tgtEl>
                                        <p:attrNameLst>
                                          <p:attrName>ppt_w</p:attrName>
                                        </p:attrNameLst>
                                      </p:cBhvr>
                                      <p:tavLst>
                                        <p:tav tm="0">
                                          <p:val>
                                            <p:strVal val="2/3*#ppt_w"/>
                                          </p:val>
                                        </p:tav>
                                        <p:tav tm="100000">
                                          <p:val>
                                            <p:strVal val="#ppt_w"/>
                                          </p:val>
                                        </p:tav>
                                      </p:tavLst>
                                    </p:anim>
                                    <p:anim calcmode="lin" valueType="num">
                                      <p:cBhvr>
                                        <p:cTn id="12" dur="250" fill="hold"/>
                                        <p:tgtEl>
                                          <p:spTgt spid="1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FB36-DEA2-CBA2-2EAE-DD93A32C26F8}"/>
              </a:ext>
            </a:extLst>
          </p:cNvPr>
          <p:cNvSpPr>
            <a:spLocks noGrp="1"/>
          </p:cNvSpPr>
          <p:nvPr>
            <p:ph type="title"/>
          </p:nvPr>
        </p:nvSpPr>
        <p:spPr/>
        <p:txBody>
          <a:bodyPr/>
          <a:lstStyle/>
          <a:p>
            <a:r>
              <a:rPr lang="en-US" dirty="0"/>
              <a:t>Target Audience</a:t>
            </a:r>
          </a:p>
        </p:txBody>
      </p:sp>
      <p:sp>
        <p:nvSpPr>
          <p:cNvPr id="5" name="Rectangle 1230">
            <a:extLst>
              <a:ext uri="{FF2B5EF4-FFF2-40B4-BE49-F238E27FC236}">
                <a16:creationId xmlns:a16="http://schemas.microsoft.com/office/drawing/2014/main" id="{C72E6444-D275-C979-A6BF-8A4BDFE7A6FE}"/>
              </a:ext>
            </a:extLst>
          </p:cNvPr>
          <p:cNvSpPr>
            <a:spLocks noChangeArrowheads="1"/>
          </p:cNvSpPr>
          <p:nvPr/>
        </p:nvSpPr>
        <p:spPr bwMode="auto">
          <a:xfrm>
            <a:off x="98361" y="5505281"/>
            <a:ext cx="71787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rgbClr val="FF0000"/>
                </a:solidFill>
                <a:latin typeface="+mn-lt"/>
              </a:rPr>
              <a:t>*Physicians include XXXX (XX%) and…</a:t>
            </a:r>
          </a:p>
          <a:p>
            <a:pPr>
              <a:spcBef>
                <a:spcPct val="0"/>
              </a:spcBef>
              <a:buClrTx/>
              <a:buNone/>
            </a:pPr>
            <a:r>
              <a:rPr lang="en-US" altLang="en-US" sz="1200" i="1" dirty="0">
                <a:solidFill>
                  <a:srgbClr val="FF0000"/>
                </a:solidFill>
                <a:latin typeface="+mn-lt"/>
              </a:rPr>
              <a:t>^EU Top 4 includes France, Germany, Italy, and Spain.</a:t>
            </a:r>
          </a:p>
          <a:p>
            <a:pPr>
              <a:spcBef>
                <a:spcPct val="0"/>
              </a:spcBef>
              <a:buClrTx/>
              <a:buNone/>
            </a:pPr>
            <a:r>
              <a:rPr lang="en-US" altLang="en-US" sz="1200" i="1" dirty="0">
                <a:solidFill>
                  <a:srgbClr val="FF0000"/>
                </a:solidFill>
                <a:latin typeface="+mn-lt"/>
              </a:rPr>
              <a:t>^EU Top 5 includes France, Germany, Italy, </a:t>
            </a:r>
            <a:r>
              <a:rPr lang="en-US" altLang="en-US" sz="1200" i="1" dirty="0">
                <a:solidFill>
                  <a:srgbClr val="FF0000"/>
                </a:solidFill>
                <a:highlight>
                  <a:srgbClr val="FFFF00"/>
                </a:highlight>
                <a:latin typeface="+mn-lt"/>
              </a:rPr>
              <a:t>Poland,</a:t>
            </a:r>
            <a:r>
              <a:rPr lang="en-US" altLang="en-US" sz="1200" i="1" dirty="0">
                <a:solidFill>
                  <a:srgbClr val="FF0000"/>
                </a:solidFill>
                <a:latin typeface="+mn-lt"/>
              </a:rPr>
              <a:t> and Spain</a:t>
            </a:r>
            <a:r>
              <a:rPr lang="en-US" altLang="en-US" sz="1200" i="1" dirty="0">
                <a:solidFill>
                  <a:srgbClr val="FF0000"/>
                </a:solidFill>
                <a:highlight>
                  <a:srgbClr val="FFFF00"/>
                </a:highlight>
                <a:latin typeface="+mn-lt"/>
              </a:rPr>
              <a:t>, and the United Kingdom</a:t>
            </a:r>
            <a:r>
              <a:rPr lang="en-US" altLang="en-US" sz="1200" i="1" dirty="0">
                <a:solidFill>
                  <a:srgbClr val="FF0000"/>
                </a:solidFill>
                <a:latin typeface="+mn-lt"/>
              </a:rPr>
              <a:t>.</a:t>
            </a:r>
          </a:p>
        </p:txBody>
      </p:sp>
      <p:sp>
        <p:nvSpPr>
          <p:cNvPr id="7" name="Rounded Rectangle 31">
            <a:extLst>
              <a:ext uri="{FF2B5EF4-FFF2-40B4-BE49-F238E27FC236}">
                <a16:creationId xmlns:a16="http://schemas.microsoft.com/office/drawing/2014/main" id="{653F50D2-518B-2E41-2CAE-4A003ED21578}"/>
              </a:ext>
            </a:extLst>
          </p:cNvPr>
          <p:cNvSpPr/>
          <p:nvPr/>
        </p:nvSpPr>
        <p:spPr>
          <a:xfrm>
            <a:off x="1419849" y="756502"/>
            <a:ext cx="9372470" cy="3801629"/>
          </a:xfrm>
          <a:prstGeom prst="roundRect">
            <a:avLst>
              <a:gd name="adj" fmla="val 9133"/>
            </a:avLst>
          </a:prstGeom>
          <a:solidFill>
            <a:schemeClr val="bg1"/>
          </a:solidFill>
          <a:ln>
            <a:noFill/>
          </a:ln>
          <a:effectLst>
            <a:outerShdw blurRad="218965" dist="38100" dir="8100000" sx="103000" sy="103000" algn="tr" rotWithShape="0">
              <a:prstClr val="black">
                <a:alpha val="3282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Rounded Rectangle 32">
            <a:extLst>
              <a:ext uri="{FF2B5EF4-FFF2-40B4-BE49-F238E27FC236}">
                <a16:creationId xmlns:a16="http://schemas.microsoft.com/office/drawing/2014/main" id="{B8C29A67-28D2-6159-FE9C-D59A152B7463}"/>
              </a:ext>
            </a:extLst>
          </p:cNvPr>
          <p:cNvSpPr/>
          <p:nvPr/>
        </p:nvSpPr>
        <p:spPr>
          <a:xfrm>
            <a:off x="1510385" y="829758"/>
            <a:ext cx="9191399" cy="3634512"/>
          </a:xfrm>
          <a:prstGeom prst="roundRect">
            <a:avLst>
              <a:gd name="adj" fmla="val 99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aphicFrame>
        <p:nvGraphicFramePr>
          <p:cNvPr id="9" name="Table 8">
            <a:extLst>
              <a:ext uri="{FF2B5EF4-FFF2-40B4-BE49-F238E27FC236}">
                <a16:creationId xmlns:a16="http://schemas.microsoft.com/office/drawing/2014/main" id="{27F91169-EF84-2540-ED5E-B67C0EBBFBF7}"/>
              </a:ext>
            </a:extLst>
          </p:cNvPr>
          <p:cNvGraphicFramePr>
            <a:graphicFrameLocks noGrp="1"/>
          </p:cNvGraphicFramePr>
          <p:nvPr>
            <p:extLst>
              <p:ext uri="{D42A27DB-BD31-4B8C-83A1-F6EECF244321}">
                <p14:modId xmlns:p14="http://schemas.microsoft.com/office/powerpoint/2010/main" val="2066912191"/>
              </p:ext>
            </p:extLst>
          </p:nvPr>
        </p:nvGraphicFramePr>
        <p:xfrm>
          <a:off x="1766654" y="1384915"/>
          <a:ext cx="8682360" cy="2428512"/>
        </p:xfrm>
        <a:graphic>
          <a:graphicData uri="http://schemas.openxmlformats.org/drawingml/2006/table">
            <a:tbl>
              <a:tblPr/>
              <a:tblGrid>
                <a:gridCol w="3658441">
                  <a:extLst>
                    <a:ext uri="{9D8B030D-6E8A-4147-A177-3AD203B41FA5}">
                      <a16:colId xmlns:a16="http://schemas.microsoft.com/office/drawing/2014/main" val="2969445915"/>
                    </a:ext>
                  </a:extLst>
                </a:gridCol>
                <a:gridCol w="1262421">
                  <a:extLst>
                    <a:ext uri="{9D8B030D-6E8A-4147-A177-3AD203B41FA5}">
                      <a16:colId xmlns:a16="http://schemas.microsoft.com/office/drawing/2014/main" val="2830181492"/>
                    </a:ext>
                  </a:extLst>
                </a:gridCol>
                <a:gridCol w="1262421">
                  <a:extLst>
                    <a:ext uri="{9D8B030D-6E8A-4147-A177-3AD203B41FA5}">
                      <a16:colId xmlns:a16="http://schemas.microsoft.com/office/drawing/2014/main" val="1598008791"/>
                    </a:ext>
                  </a:extLst>
                </a:gridCol>
                <a:gridCol w="1376844">
                  <a:extLst>
                    <a:ext uri="{9D8B030D-6E8A-4147-A177-3AD203B41FA5}">
                      <a16:colId xmlns:a16="http://schemas.microsoft.com/office/drawing/2014/main" val="2665331743"/>
                    </a:ext>
                  </a:extLst>
                </a:gridCol>
                <a:gridCol w="1122233">
                  <a:extLst>
                    <a:ext uri="{9D8B030D-6E8A-4147-A177-3AD203B41FA5}">
                      <a16:colId xmlns:a16="http://schemas.microsoft.com/office/drawing/2014/main" val="333824413"/>
                    </a:ext>
                  </a:extLst>
                </a:gridCol>
              </a:tblGrid>
              <a:tr h="635722">
                <a:tc>
                  <a:txBody>
                    <a:bodyPr/>
                    <a:lstStyle/>
                    <a:p>
                      <a:pPr algn="ctr" rtl="0" fontAlgn="b"/>
                      <a:r>
                        <a:rPr lang="en-US" sz="1600" b="1" i="0" u="none" strike="noStrike" dirty="0">
                          <a:solidFill>
                            <a:srgbClr val="FFFFFF"/>
                          </a:solidFill>
                          <a:effectLst/>
                          <a:latin typeface="+mn-lt"/>
                        </a:rPr>
                        <a:t>Healthcare Professional Survey (</a:t>
                      </a:r>
                      <a:r>
                        <a:rPr lang="en-US" sz="1600" b="1" i="0" u="none" strike="noStrike" dirty="0" err="1">
                          <a:solidFill>
                            <a:srgbClr val="FFFFFF"/>
                          </a:solidFill>
                          <a:effectLst/>
                          <a:latin typeface="+mn-lt"/>
                        </a:rPr>
                        <a:t>SAQ</a:t>
                      </a:r>
                      <a:r>
                        <a:rPr lang="en-US" sz="1600" b="1" i="0" u="none" strike="noStrike" dirty="0">
                          <a:solidFill>
                            <a:srgbClr val="FFFFFF"/>
                          </a:solidFill>
                          <a:effectLst/>
                          <a:latin typeface="+mn-lt"/>
                        </a:rPr>
                        <a:t>)</a:t>
                      </a:r>
                    </a:p>
                  </a:txBody>
                  <a:tcPr marL="3782" marR="3782" marT="3782"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1D3D7C"/>
                    </a:solidFill>
                  </a:tcPr>
                </a:tc>
                <a:tc>
                  <a:txBody>
                    <a:bodyPr/>
                    <a:lstStyle/>
                    <a:p>
                      <a:pPr algn="ctr" rtl="0" fontAlgn="b"/>
                      <a:r>
                        <a:rPr lang="en-US" sz="1600" b="1" i="0" u="none" strike="noStrike" dirty="0">
                          <a:solidFill>
                            <a:srgbClr val="FFFFFF"/>
                          </a:solidFill>
                          <a:effectLst/>
                          <a:latin typeface="+mn-lt"/>
                        </a:rPr>
                        <a:t>U.S.</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1D3D7C"/>
                    </a:solidFill>
                  </a:tcPr>
                </a:tc>
                <a:tc>
                  <a:txBody>
                    <a:bodyPr/>
                    <a:lstStyle/>
                    <a:p>
                      <a:pPr algn="ctr" rtl="0" fontAlgn="b"/>
                      <a:r>
                        <a:rPr lang="en-US" sz="1600" b="1" i="0" u="none" strike="noStrike" dirty="0">
                          <a:solidFill>
                            <a:srgbClr val="FFFFFF"/>
                          </a:solidFill>
                          <a:effectLst/>
                          <a:latin typeface="+mn-lt"/>
                        </a:rPr>
                        <a:t>EU Top 4/5^</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1D3D7C"/>
                    </a:solidFill>
                  </a:tcPr>
                </a:tc>
                <a:tc>
                  <a:txBody>
                    <a:bodyPr/>
                    <a:lstStyle/>
                    <a:p>
                      <a:pPr algn="ctr" rtl="0" fontAlgn="b"/>
                      <a:r>
                        <a:rPr lang="en-US" sz="1600" b="1" i="0" u="none" strike="noStrike" dirty="0">
                          <a:solidFill>
                            <a:srgbClr val="FFFFFF"/>
                          </a:solidFill>
                          <a:effectLst/>
                          <a:latin typeface="+mn-lt"/>
                        </a:rPr>
                        <a:t>Japan</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1D3D7C"/>
                    </a:solidFill>
                  </a:tcPr>
                </a:tc>
                <a:tc>
                  <a:txBody>
                    <a:bodyPr/>
                    <a:lstStyle/>
                    <a:p>
                      <a:pPr algn="ctr" rtl="0" fontAlgn="b"/>
                      <a:r>
                        <a:rPr lang="en-US" sz="1600" b="1" i="0" u="none" strike="noStrike" dirty="0">
                          <a:solidFill>
                            <a:srgbClr val="FFFFFF"/>
                          </a:solidFill>
                          <a:effectLst/>
                          <a:latin typeface="+mn-lt"/>
                        </a:rPr>
                        <a:t>Overall</a:t>
                      </a:r>
                    </a:p>
                  </a:txBody>
                  <a:tcPr marL="3782" marR="3782" marT="3782" marB="0" anchor="ctr">
                    <a:lnL>
                      <a:noFill/>
                    </a:lnL>
                    <a:lnR>
                      <a:noFill/>
                    </a:lnR>
                    <a:lnT w="6350" cap="flat" cmpd="sng" algn="ctr">
                      <a:solidFill>
                        <a:srgbClr val="FFFFFF"/>
                      </a:solidFill>
                      <a:prstDash val="solid"/>
                      <a:round/>
                      <a:headEnd type="none" w="med" len="med"/>
                      <a:tailEnd type="none" w="med" len="med"/>
                    </a:lnT>
                    <a:lnB>
                      <a:noFill/>
                    </a:lnB>
                    <a:solidFill>
                      <a:srgbClr val="1D3D7C"/>
                    </a:solidFill>
                  </a:tcPr>
                </a:tc>
                <a:extLst>
                  <a:ext uri="{0D108BD9-81ED-4DB2-BD59-A6C34878D82A}">
                    <a16:rowId xmlns:a16="http://schemas.microsoft.com/office/drawing/2014/main" val="1433200217"/>
                  </a:ext>
                </a:extLst>
              </a:tr>
              <a:tr h="358558">
                <a:tc>
                  <a:txBody>
                    <a:bodyPr/>
                    <a:lstStyle/>
                    <a:p>
                      <a:pPr marL="0" marR="0" algn="ctr">
                        <a:spcBef>
                          <a:spcPts val="0"/>
                        </a:spcBef>
                        <a:spcAft>
                          <a:spcPts val="0"/>
                        </a:spcAft>
                      </a:pPr>
                      <a:r>
                        <a:rPr lang="en-US" sz="1600" dirty="0">
                          <a:solidFill>
                            <a:schemeClr val="tx1"/>
                          </a:solidFill>
                          <a:effectLst/>
                          <a:latin typeface="+mn-lt"/>
                          <a:ea typeface="Open Sans" pitchFamily="2" charset="0"/>
                          <a:cs typeface="Open Sans" pitchFamily="2" charset="0"/>
                        </a:rPr>
                        <a:t>Physicians*</a:t>
                      </a:r>
                    </a:p>
                  </a:txBody>
                  <a:tcPr marL="68580" marR="68580" marT="0"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a:noFill/>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96870402"/>
                  </a:ext>
                </a:extLst>
              </a:tr>
              <a:tr h="358558">
                <a:tc>
                  <a:txBody>
                    <a:bodyPr/>
                    <a:lstStyle/>
                    <a:p>
                      <a:pPr marL="0" marR="0" algn="ctr">
                        <a:spcBef>
                          <a:spcPts val="0"/>
                        </a:spcBef>
                        <a:spcAft>
                          <a:spcPts val="0"/>
                        </a:spcAft>
                      </a:pPr>
                      <a:r>
                        <a:rPr lang="en-US" sz="1600" dirty="0">
                          <a:solidFill>
                            <a:schemeClr val="tx1"/>
                          </a:solidFill>
                          <a:effectLst/>
                          <a:latin typeface="+mn-lt"/>
                          <a:ea typeface="Open Sans" pitchFamily="2" charset="0"/>
                          <a:cs typeface="Open Sans" pitchFamily="2" charset="0"/>
                        </a:rPr>
                        <a:t>Pharmacists </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27344663"/>
                  </a:ext>
                </a:extLst>
              </a:tr>
              <a:tr h="358558">
                <a:tc>
                  <a:txBody>
                    <a:bodyPr/>
                    <a:lstStyle/>
                    <a:p>
                      <a:pPr marL="0" marR="0" algn="ctr">
                        <a:spcBef>
                          <a:spcPts val="0"/>
                        </a:spcBef>
                        <a:spcAft>
                          <a:spcPts val="0"/>
                        </a:spcAft>
                      </a:pPr>
                      <a:r>
                        <a:rPr lang="en-US" sz="1600" dirty="0">
                          <a:solidFill>
                            <a:schemeClr val="tx1"/>
                          </a:solidFill>
                          <a:effectLst/>
                          <a:latin typeface="+mn-lt"/>
                          <a:ea typeface="Open Sans" pitchFamily="2" charset="0"/>
                          <a:cs typeface="Open Sans" pitchFamily="2" charset="0"/>
                        </a:rPr>
                        <a:t>Pharmacologists</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37011325"/>
                  </a:ext>
                </a:extLst>
              </a:tr>
              <a:tr h="358558">
                <a:tc>
                  <a:txBody>
                    <a:bodyPr/>
                    <a:lstStyle/>
                    <a:p>
                      <a:pPr marL="0" marR="0" algn="ctr">
                        <a:spcBef>
                          <a:spcPts val="0"/>
                        </a:spcBef>
                        <a:spcAft>
                          <a:spcPts val="0"/>
                        </a:spcAft>
                      </a:pPr>
                      <a:r>
                        <a:rPr lang="en-US" sz="1600" dirty="0">
                          <a:solidFill>
                            <a:schemeClr val="tx1"/>
                          </a:solidFill>
                          <a:effectLst/>
                          <a:latin typeface="+mn-lt"/>
                          <a:ea typeface="Open Sans" pitchFamily="2" charset="0"/>
                          <a:cs typeface="Open Sans" pitchFamily="2" charset="0"/>
                        </a:rPr>
                        <a:t>Chemists</a:t>
                      </a:r>
                    </a:p>
                  </a:txBody>
                  <a:tcPr marL="68580" marR="68580" marT="0"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0" i="0" u="none" strike="noStrike" dirty="0">
                          <a:solidFill>
                            <a:srgbClr val="000000"/>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9770273"/>
                  </a:ext>
                </a:extLst>
              </a:tr>
              <a:tr h="358558">
                <a:tc>
                  <a:txBody>
                    <a:bodyPr/>
                    <a:lstStyle/>
                    <a:p>
                      <a:pPr algn="ctr" rtl="0" fontAlgn="ctr"/>
                      <a:r>
                        <a:rPr lang="en-US" sz="1600" b="1" i="1" u="none" strike="noStrike" dirty="0">
                          <a:solidFill>
                            <a:srgbClr val="1F497D"/>
                          </a:solidFill>
                          <a:effectLst/>
                          <a:latin typeface="+mn-lt"/>
                        </a:rPr>
                        <a:t>Total</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rtl="0" fontAlgn="ctr"/>
                      <a:r>
                        <a:rPr lang="en-US" sz="1600" b="1" i="1" u="none" strike="noStrike" dirty="0">
                          <a:solidFill>
                            <a:srgbClr val="1F497D"/>
                          </a:solidFill>
                          <a:effectLst/>
                          <a:latin typeface="+mn-lt"/>
                        </a:rPr>
                        <a:t>0</a:t>
                      </a:r>
                    </a:p>
                  </a:txBody>
                  <a:tcPr marL="3782" marR="3782" marT="3782"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58869412"/>
                  </a:ext>
                </a:extLst>
              </a:tr>
            </a:tbl>
          </a:graphicData>
        </a:graphic>
      </p:graphicFrame>
    </p:spTree>
    <p:extLst>
      <p:ext uri="{BB962C8B-B14F-4D97-AF65-F5344CB8AC3E}">
        <p14:creationId xmlns:p14="http://schemas.microsoft.com/office/powerpoint/2010/main" val="525292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DSI-</a:t>
            </a:r>
            <a:r>
              <a:rPr lang="en-US" dirty="0" err="1"/>
              <a:t>SafetyRx</a:t>
            </a:r>
            <a:r>
              <a:rPr lang="en-US" baseline="30000" dirty="0"/>
              <a:t>®</a:t>
            </a:r>
            <a:r>
              <a:rPr lang="en-US" dirty="0"/>
              <a:t> Nonproprietary Nomenclature Research Methodology</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3669402"/>
          </a:xfrm>
        </p:spPr>
        <p:txBody>
          <a:bodyPr/>
          <a:lstStyle/>
          <a:p>
            <a:pPr>
              <a:spcBef>
                <a:spcPts val="0"/>
              </a:spcBef>
            </a:pPr>
            <a:r>
              <a:rPr lang="en-US" dirty="0"/>
              <a:t>The goal of DSI-</a:t>
            </a:r>
            <a:r>
              <a:rPr lang="en-US" dirty="0" err="1"/>
              <a:t>SafetyRx</a:t>
            </a:r>
            <a:r>
              <a:rPr lang="en-US" baseline="30000" dirty="0"/>
              <a:t>®</a:t>
            </a:r>
            <a:r>
              <a:rPr lang="en-US" dirty="0"/>
              <a:t> nonproprietary nomenclature research methodology is to identify the nonproprietary names that achieve the best possible balance between marketing and regulatory criteria.  </a:t>
            </a:r>
          </a:p>
          <a:p>
            <a:pPr>
              <a:spcBef>
                <a:spcPts val="0"/>
              </a:spcBef>
            </a:pPr>
            <a:endParaRPr lang="en-US" dirty="0"/>
          </a:p>
          <a:p>
            <a:pPr>
              <a:spcBef>
                <a:spcPts val="0"/>
              </a:spcBef>
            </a:pPr>
            <a:r>
              <a:rPr lang="en-US" b="1" u="sng" dirty="0"/>
              <a:t>Section A: Analysis &amp; Review of Primary Research</a:t>
            </a:r>
          </a:p>
          <a:p>
            <a:pPr>
              <a:spcBef>
                <a:spcPts val="0"/>
              </a:spcBef>
            </a:pPr>
            <a:r>
              <a:rPr lang="en-US" dirty="0"/>
              <a:t> </a:t>
            </a:r>
          </a:p>
          <a:p>
            <a:pPr marL="285750" indent="-285750">
              <a:spcBef>
                <a:spcPts val="0"/>
              </a:spcBef>
              <a:buClr>
                <a:srgbClr val="1D3D7C"/>
              </a:buClr>
              <a:buFont typeface="Wingdings" panose="05000000000000000000" pitchFamily="2" charset="2"/>
              <a:buChar char="§"/>
            </a:pPr>
            <a:r>
              <a:rPr lang="en-US" dirty="0"/>
              <a:t>Verbal Order Interpretation (Physicians &amp; Pharmacists only)</a:t>
            </a:r>
          </a:p>
          <a:p>
            <a:pPr marL="285750" indent="-285750">
              <a:spcBef>
                <a:spcPts val="0"/>
              </a:spcBef>
              <a:buClr>
                <a:srgbClr val="1D3D7C"/>
              </a:buClr>
              <a:buFont typeface="Wingdings" panose="05000000000000000000" pitchFamily="2" charset="2"/>
              <a:buChar char="§"/>
            </a:pPr>
            <a:r>
              <a:rPr lang="en-US" dirty="0"/>
              <a:t>Written Order Interpretation (Physicians &amp; Pharmacists only)	</a:t>
            </a:r>
          </a:p>
          <a:p>
            <a:pPr marL="285750" indent="-285750">
              <a:spcBef>
                <a:spcPts val="0"/>
              </a:spcBef>
              <a:buClr>
                <a:srgbClr val="1D3D7C"/>
              </a:buClr>
              <a:buFont typeface="Wingdings" panose="05000000000000000000" pitchFamily="2" charset="2"/>
              <a:buChar char="§"/>
            </a:pPr>
            <a:r>
              <a:rPr lang="en-US" dirty="0"/>
              <a:t>Sound-Alike and Look-Alike Similarity (Physicians &amp; Pharmacists only)</a:t>
            </a:r>
          </a:p>
          <a:p>
            <a:pPr marL="285750" indent="-285750">
              <a:spcBef>
                <a:spcPts val="0"/>
              </a:spcBef>
              <a:buClr>
                <a:srgbClr val="1D3D7C"/>
              </a:buClr>
              <a:buFont typeface="Wingdings" panose="05000000000000000000" pitchFamily="2" charset="2"/>
              <a:buChar char="§"/>
            </a:pPr>
            <a:r>
              <a:rPr lang="en-US" dirty="0"/>
              <a:t>Fit to Therapeutic Class</a:t>
            </a:r>
          </a:p>
          <a:p>
            <a:pPr marL="285750" indent="-285750">
              <a:buClr>
                <a:srgbClr val="1D3D7C"/>
              </a:buClr>
              <a:buFont typeface="Wingdings" panose="05000000000000000000" pitchFamily="2" charset="2"/>
              <a:buChar char="§"/>
            </a:pPr>
            <a:r>
              <a:rPr lang="en-US" dirty="0"/>
              <a:t>Chemical Structure Appropriateness* (Chemists-Pharmacologists only)</a:t>
            </a:r>
          </a:p>
          <a:p>
            <a:pPr marL="285750" indent="-285750">
              <a:spcBef>
                <a:spcPts val="0"/>
              </a:spcBef>
              <a:buClr>
                <a:srgbClr val="1D3D7C"/>
              </a:buClr>
              <a:buFont typeface="Wingdings" panose="05000000000000000000" pitchFamily="2" charset="2"/>
              <a:buChar char="§"/>
            </a:pPr>
            <a:r>
              <a:rPr lang="en-US" dirty="0"/>
              <a:t>Reflective of Mechanism of Action* (Chemists-Pharmacologists only)</a:t>
            </a:r>
          </a:p>
          <a:p>
            <a:pPr marL="285750" indent="-285750">
              <a:spcBef>
                <a:spcPts val="0"/>
              </a:spcBef>
              <a:buClr>
                <a:srgbClr val="1D3D7C"/>
              </a:buClr>
              <a:buFont typeface="Wingdings" panose="05000000000000000000" pitchFamily="2" charset="2"/>
              <a:buChar char="§"/>
            </a:pPr>
            <a:r>
              <a:rPr lang="en-US" dirty="0"/>
              <a:t>Distinctiveness</a:t>
            </a:r>
          </a:p>
        </p:txBody>
      </p:sp>
      <p:sp>
        <p:nvSpPr>
          <p:cNvPr id="4" name="Rectangle 1230">
            <a:extLst>
              <a:ext uri="{FF2B5EF4-FFF2-40B4-BE49-F238E27FC236}">
                <a16:creationId xmlns:a16="http://schemas.microsoft.com/office/drawing/2014/main" id="{B1071CE5-D79B-2A08-3DFD-E999E224841E}"/>
              </a:ext>
            </a:extLst>
          </p:cNvPr>
          <p:cNvSpPr>
            <a:spLocks noChangeArrowheads="1"/>
          </p:cNvSpPr>
          <p:nvPr/>
        </p:nvSpPr>
        <p:spPr bwMode="auto">
          <a:xfrm>
            <a:off x="184288" y="6088333"/>
            <a:ext cx="3654287" cy="24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eaLnBrk="1" hangingPunct="1">
              <a:spcBef>
                <a:spcPct val="0"/>
              </a:spcBef>
              <a:buClrTx/>
              <a:buNone/>
            </a:pPr>
            <a:r>
              <a:rPr lang="en-US" altLang="en-US" sz="1200" i="1" dirty="0">
                <a:solidFill>
                  <a:schemeClr val="tx1"/>
                </a:solidFill>
                <a:latin typeface="+mn-lt"/>
              </a:rPr>
              <a:t>*The PDF contains the rationale responses.</a:t>
            </a:r>
          </a:p>
        </p:txBody>
      </p:sp>
    </p:spTree>
    <p:extLst>
      <p:ext uri="{BB962C8B-B14F-4D97-AF65-F5344CB8AC3E}">
        <p14:creationId xmlns:p14="http://schemas.microsoft.com/office/powerpoint/2010/main" val="1393878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DSI-</a:t>
            </a:r>
            <a:r>
              <a:rPr lang="en-US" dirty="0" err="1"/>
              <a:t>SafetyRx</a:t>
            </a:r>
            <a:r>
              <a:rPr lang="en-US" baseline="30000" dirty="0"/>
              <a:t>®</a:t>
            </a:r>
            <a:r>
              <a:rPr lang="en-US" dirty="0"/>
              <a:t> Nonproprietary Nomenclature Research Methodology (Cont.)</a:t>
            </a:r>
          </a:p>
        </p:txBody>
      </p:sp>
      <p:sp>
        <p:nvSpPr>
          <p:cNvPr id="3" name="Text Placeholder 2">
            <a:extLst>
              <a:ext uri="{FF2B5EF4-FFF2-40B4-BE49-F238E27FC236}">
                <a16:creationId xmlns:a16="http://schemas.microsoft.com/office/drawing/2014/main" id="{2CDEF564-BF82-015E-770D-0E3CF4D97BFF}"/>
              </a:ext>
            </a:extLst>
          </p:cNvPr>
          <p:cNvSpPr>
            <a:spLocks noGrp="1"/>
          </p:cNvSpPr>
          <p:nvPr>
            <p:ph type="body" sz="quarter" idx="10"/>
          </p:nvPr>
        </p:nvSpPr>
        <p:spPr>
          <a:xfrm>
            <a:off x="184288" y="606287"/>
            <a:ext cx="11725137" cy="5208285"/>
          </a:xfrm>
        </p:spPr>
        <p:txBody>
          <a:bodyPr/>
          <a:lstStyle/>
          <a:p>
            <a:pPr>
              <a:spcBef>
                <a:spcPts val="0"/>
              </a:spcBef>
            </a:pPr>
            <a:r>
              <a:rPr lang="en-US" b="1" u="sng" dirty="0"/>
              <a:t>Section B: Analysis of Secondary Research</a:t>
            </a:r>
            <a:r>
              <a:rPr lang="en-US" dirty="0"/>
              <a:t> </a:t>
            </a:r>
          </a:p>
          <a:p>
            <a:pPr>
              <a:spcBef>
                <a:spcPts val="0"/>
              </a:spcBef>
            </a:pPr>
            <a:endParaRPr lang="en-US" dirty="0"/>
          </a:p>
          <a:p>
            <a:pPr>
              <a:spcBef>
                <a:spcPts val="0"/>
              </a:spcBef>
            </a:pPr>
            <a:r>
              <a:rPr lang="en-US" dirty="0"/>
              <a:t>DSI Phonetic and Orthographic Computer Analysis (</a:t>
            </a:r>
            <a:r>
              <a:rPr lang="en-US" dirty="0" err="1"/>
              <a:t>POCA</a:t>
            </a:r>
            <a:r>
              <a:rPr lang="en-US" dirty="0"/>
              <a:t> PLUS)</a:t>
            </a:r>
            <a:endParaRPr lang="en-US" b="1" u="sng" dirty="0"/>
          </a:p>
          <a:p>
            <a:pPr marL="285750" indent="-285750">
              <a:buClr>
                <a:srgbClr val="1D3D7C"/>
              </a:buClr>
              <a:buFont typeface="Wingdings" panose="05000000000000000000" pitchFamily="2" charset="2"/>
              <a:buChar char="§"/>
            </a:pPr>
            <a:r>
              <a:rPr lang="en-US" dirty="0"/>
              <a:t>Nonproprietary Name</a:t>
            </a:r>
          </a:p>
          <a:p>
            <a:pPr marL="285750" indent="-285750">
              <a:buClr>
                <a:srgbClr val="1D3D7C"/>
              </a:buClr>
              <a:buFont typeface="Wingdings" panose="05000000000000000000" pitchFamily="2" charset="2"/>
              <a:buChar char="§"/>
            </a:pPr>
            <a:r>
              <a:rPr lang="en-US" dirty="0"/>
              <a:t>Proprietary Name</a:t>
            </a:r>
          </a:p>
          <a:p>
            <a:pPr marL="285750" indent="-285750">
              <a:spcBef>
                <a:spcPts val="0"/>
              </a:spcBef>
              <a:buClr>
                <a:srgbClr val="1D3D7C"/>
              </a:buClr>
              <a:buFont typeface="Wingdings" panose="05000000000000000000" pitchFamily="2" charset="2"/>
              <a:buChar char="§"/>
            </a:pPr>
            <a:r>
              <a:rPr lang="en-US" dirty="0"/>
              <a:t>USAN/INN Stem</a:t>
            </a:r>
          </a:p>
          <a:p>
            <a:pPr marL="285750" indent="-285750">
              <a:spcBef>
                <a:spcPts val="0"/>
              </a:spcBef>
              <a:buClr>
                <a:srgbClr val="1D3D7C"/>
              </a:buClr>
              <a:buFont typeface="Wingdings" panose="05000000000000000000" pitchFamily="2" charset="2"/>
              <a:buChar char="§"/>
            </a:pPr>
            <a:r>
              <a:rPr lang="en-US" dirty="0"/>
              <a:t>Pharmacological Class</a:t>
            </a:r>
          </a:p>
          <a:p>
            <a:pPr marL="285750" indent="-285750">
              <a:spcBef>
                <a:spcPts val="0"/>
              </a:spcBef>
              <a:buClr>
                <a:srgbClr val="1D3D7C"/>
              </a:buClr>
              <a:buFont typeface="Wingdings" panose="05000000000000000000" pitchFamily="2" charset="2"/>
              <a:buChar char="§"/>
            </a:pPr>
            <a:r>
              <a:rPr lang="en-US" dirty="0"/>
              <a:t>Mechanism of Action</a:t>
            </a:r>
          </a:p>
          <a:p>
            <a:pPr marL="285750" indent="-285750">
              <a:spcBef>
                <a:spcPts val="0"/>
              </a:spcBef>
              <a:buClr>
                <a:srgbClr val="1D3D7C"/>
              </a:buClr>
              <a:buFont typeface="Wingdings" panose="05000000000000000000" pitchFamily="2" charset="2"/>
              <a:buChar char="§"/>
            </a:pPr>
            <a:endParaRPr lang="en-US" dirty="0"/>
          </a:p>
          <a:p>
            <a:pPr>
              <a:spcBef>
                <a:spcPts val="0"/>
              </a:spcBef>
              <a:buClr>
                <a:srgbClr val="1D3D7C"/>
              </a:buClr>
            </a:pPr>
            <a:r>
              <a:rPr lang="en-US" dirty="0"/>
              <a:t>DSI-Reference™ Comparative Compound Analysis</a:t>
            </a:r>
          </a:p>
          <a:p>
            <a:pPr>
              <a:spcBef>
                <a:spcPts val="0"/>
              </a:spcBef>
              <a:buClr>
                <a:srgbClr val="1D3D7C"/>
              </a:buClr>
            </a:pPr>
            <a:r>
              <a:rPr lang="en-US" dirty="0"/>
              <a:t>This analysis provides side-by-side comparison of the test product characteristics for the nonproprietary compound versus characteristics of other compounds whose names have been identified throughout the research.  </a:t>
            </a:r>
          </a:p>
          <a:p>
            <a:pPr>
              <a:spcBef>
                <a:spcPts val="0"/>
              </a:spcBef>
              <a:buClr>
                <a:srgbClr val="1D3D7C"/>
              </a:buClr>
            </a:pPr>
            <a:endParaRPr lang="en-US" dirty="0"/>
          </a:p>
          <a:p>
            <a:pPr>
              <a:spcBef>
                <a:spcPts val="0"/>
              </a:spcBef>
              <a:buClr>
                <a:srgbClr val="1D3D7C"/>
              </a:buClr>
            </a:pPr>
            <a:r>
              <a:rPr lang="en-US" b="1" u="sng" dirty="0"/>
              <a:t>Section C: Conclusions</a:t>
            </a:r>
          </a:p>
          <a:p>
            <a:pPr>
              <a:spcBef>
                <a:spcPts val="0"/>
              </a:spcBef>
              <a:buClr>
                <a:srgbClr val="1D3D7C"/>
              </a:buClr>
            </a:pPr>
            <a:endParaRPr lang="en-US" dirty="0"/>
          </a:p>
          <a:p>
            <a:pPr>
              <a:spcBef>
                <a:spcPts val="0"/>
              </a:spcBef>
              <a:buClr>
                <a:srgbClr val="1D3D7C"/>
              </a:buClr>
            </a:pPr>
            <a:r>
              <a:rPr lang="en-US" dirty="0"/>
              <a:t>An overall conclusion and executive summary will be provided that outlines the recommended nonproprietary name candidates with rationale.</a:t>
            </a:r>
          </a:p>
        </p:txBody>
      </p:sp>
    </p:spTree>
    <p:extLst>
      <p:ext uri="{BB962C8B-B14F-4D97-AF65-F5344CB8AC3E}">
        <p14:creationId xmlns:p14="http://schemas.microsoft.com/office/powerpoint/2010/main" val="1356150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1600-4E70-1550-6421-74177160036A}"/>
              </a:ext>
            </a:extLst>
          </p:cNvPr>
          <p:cNvSpPr>
            <a:spLocks noGrp="1"/>
          </p:cNvSpPr>
          <p:nvPr>
            <p:ph type="title"/>
          </p:nvPr>
        </p:nvSpPr>
        <p:spPr/>
        <p:txBody>
          <a:bodyPr/>
          <a:lstStyle/>
          <a:p>
            <a:r>
              <a:rPr lang="en-US" dirty="0"/>
              <a:t>Product Profile</a:t>
            </a:r>
          </a:p>
        </p:txBody>
      </p:sp>
      <p:graphicFrame>
        <p:nvGraphicFramePr>
          <p:cNvPr id="9" name="Table 8">
            <a:extLst>
              <a:ext uri="{FF2B5EF4-FFF2-40B4-BE49-F238E27FC236}">
                <a16:creationId xmlns:a16="http://schemas.microsoft.com/office/drawing/2014/main" id="{DADFDD63-22E0-6D6C-8EF0-08099ABFC3F5}"/>
              </a:ext>
            </a:extLst>
          </p:cNvPr>
          <p:cNvGraphicFramePr>
            <a:graphicFrameLocks noGrp="1"/>
          </p:cNvGraphicFramePr>
          <p:nvPr>
            <p:extLst>
              <p:ext uri="{D42A27DB-BD31-4B8C-83A1-F6EECF244321}">
                <p14:modId xmlns:p14="http://schemas.microsoft.com/office/powerpoint/2010/main" val="3648349650"/>
              </p:ext>
            </p:extLst>
          </p:nvPr>
        </p:nvGraphicFramePr>
        <p:xfrm>
          <a:off x="1019175" y="746464"/>
          <a:ext cx="10153650" cy="5120937"/>
        </p:xfrm>
        <a:graphic>
          <a:graphicData uri="http://schemas.openxmlformats.org/drawingml/2006/table">
            <a:tbl>
              <a:tblPr firstRow="1" bandRow="1"/>
              <a:tblGrid>
                <a:gridCol w="3751934">
                  <a:extLst>
                    <a:ext uri="{9D8B030D-6E8A-4147-A177-3AD203B41FA5}">
                      <a16:colId xmlns:a16="http://schemas.microsoft.com/office/drawing/2014/main" val="615618717"/>
                    </a:ext>
                  </a:extLst>
                </a:gridCol>
                <a:gridCol w="6401716">
                  <a:extLst>
                    <a:ext uri="{9D8B030D-6E8A-4147-A177-3AD203B41FA5}">
                      <a16:colId xmlns:a16="http://schemas.microsoft.com/office/drawing/2014/main" val="1694274147"/>
                    </a:ext>
                  </a:extLst>
                </a:gridCol>
              </a:tblGrid>
              <a:tr h="346979">
                <a:tc>
                  <a:txBody>
                    <a:bodyPr/>
                    <a:lstStyle/>
                    <a:p>
                      <a:pPr algn="ctr" rtl="0" fontAlgn="ctr"/>
                      <a:r>
                        <a:rPr lang="en-US" sz="1600" b="1" i="0" u="none" strike="noStrike" dirty="0">
                          <a:solidFill>
                            <a:srgbClr val="000000"/>
                          </a:solidFill>
                          <a:effectLst/>
                          <a:latin typeface="Open Sans" pitchFamily="2" charset="0"/>
                        </a:rPr>
                        <a:t>USAN/INN stem</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a:solidFill>
                            <a:srgbClr val="000000"/>
                          </a:solidFill>
                          <a:effectLst/>
                          <a:latin typeface="Open Sans" pitchFamily="2" charset="0"/>
                        </a:rPr>
                        <a:t>xxxxx</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793690156"/>
                  </a:ext>
                </a:extLst>
              </a:tr>
              <a:tr h="346979">
                <a:tc>
                  <a:txBody>
                    <a:bodyPr/>
                    <a:lstStyle/>
                    <a:p>
                      <a:pPr algn="ctr" rtl="0" fontAlgn="ctr"/>
                      <a:r>
                        <a:rPr lang="en-US" sz="1600" b="1" i="0" u="none" strike="noStrike" dirty="0">
                          <a:solidFill>
                            <a:srgbClr val="000000"/>
                          </a:solidFill>
                          <a:effectLst/>
                          <a:latin typeface="Open Sans" pitchFamily="2" charset="0"/>
                        </a:rPr>
                        <a:t>IND number</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dirty="0" err="1">
                          <a:solidFill>
                            <a:srgbClr val="000000"/>
                          </a:solidFill>
                          <a:effectLst/>
                          <a:latin typeface="Open Sans" pitchFamily="2" charset="0"/>
                        </a:rPr>
                        <a:t>xxxxx</a:t>
                      </a:r>
                      <a:endParaRPr lang="en-US" sz="1600" b="0" i="0" u="none" strike="noStrike" dirty="0">
                        <a:solidFill>
                          <a:srgbClr val="000000"/>
                        </a:solidFill>
                        <a:effectLst/>
                        <a:latin typeface="Open Sans" pitchFamily="2" charset="0"/>
                      </a:endParaRP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1967797352"/>
                  </a:ext>
                </a:extLst>
              </a:tr>
              <a:tr h="346979">
                <a:tc>
                  <a:txBody>
                    <a:bodyPr/>
                    <a:lstStyle/>
                    <a:p>
                      <a:pPr algn="ctr" rtl="0" fontAlgn="ctr"/>
                      <a:r>
                        <a:rPr lang="en-US" sz="1600" b="1" i="0" u="none" strike="noStrike" dirty="0">
                          <a:solidFill>
                            <a:srgbClr val="000000"/>
                          </a:solidFill>
                          <a:effectLst/>
                          <a:latin typeface="Open Sans" pitchFamily="2" charset="0"/>
                        </a:rPr>
                        <a:t>CAS Number</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dirty="0" err="1">
                          <a:solidFill>
                            <a:srgbClr val="000000"/>
                          </a:solidFill>
                          <a:effectLst/>
                          <a:latin typeface="Open Sans" pitchFamily="2" charset="0"/>
                        </a:rPr>
                        <a:t>xxxxx</a:t>
                      </a:r>
                      <a:endParaRPr lang="en-US" sz="1600" b="0" i="0" u="none" strike="noStrike" dirty="0">
                        <a:solidFill>
                          <a:srgbClr val="000000"/>
                        </a:solidFill>
                        <a:effectLst/>
                        <a:latin typeface="Open Sans" pitchFamily="2" charset="0"/>
                      </a:endParaRP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3180380850"/>
                  </a:ext>
                </a:extLst>
              </a:tr>
              <a:tr h="346979">
                <a:tc>
                  <a:txBody>
                    <a:bodyPr/>
                    <a:lstStyle/>
                    <a:p>
                      <a:pPr algn="ctr" rtl="0" fontAlgn="ctr"/>
                      <a:r>
                        <a:rPr lang="en-US" sz="1600" b="1" i="0" u="none" strike="noStrike" dirty="0">
                          <a:solidFill>
                            <a:srgbClr val="000000"/>
                          </a:solidFill>
                          <a:effectLst/>
                          <a:latin typeface="Open Sans" pitchFamily="2" charset="0"/>
                        </a:rPr>
                        <a:t>Molecular Formula</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a:solidFill>
                            <a:srgbClr val="000000"/>
                          </a:solidFill>
                          <a:effectLst/>
                          <a:latin typeface="Open Sans" pitchFamily="2" charset="0"/>
                        </a:rPr>
                        <a:t>xxxxx</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934389458"/>
                  </a:ext>
                </a:extLst>
              </a:tr>
              <a:tr h="346979">
                <a:tc>
                  <a:txBody>
                    <a:bodyPr/>
                    <a:lstStyle/>
                    <a:p>
                      <a:pPr algn="ctr" rtl="0" fontAlgn="ctr"/>
                      <a:r>
                        <a:rPr lang="en-US" sz="1600" b="1" i="0" u="none" strike="noStrike">
                          <a:solidFill>
                            <a:srgbClr val="000000"/>
                          </a:solidFill>
                          <a:effectLst/>
                          <a:latin typeface="Open Sans" pitchFamily="2" charset="0"/>
                        </a:rPr>
                        <a:t>Molecular Weight</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a:solidFill>
                            <a:srgbClr val="000000"/>
                          </a:solidFill>
                          <a:effectLst/>
                          <a:latin typeface="Open Sans" pitchFamily="2" charset="0"/>
                        </a:rPr>
                        <a:t>xxxxx</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1619022224"/>
                  </a:ext>
                </a:extLst>
              </a:tr>
              <a:tr h="957189">
                <a:tc>
                  <a:txBody>
                    <a:bodyPr/>
                    <a:lstStyle/>
                    <a:p>
                      <a:pPr algn="ctr" rtl="0" fontAlgn="ctr"/>
                      <a:r>
                        <a:rPr lang="en-US" sz="1600" b="1" i="0" u="none" strike="noStrike">
                          <a:solidFill>
                            <a:srgbClr val="000000"/>
                          </a:solidFill>
                          <a:effectLst/>
                          <a:latin typeface="Open Sans" pitchFamily="2" charset="0"/>
                        </a:rPr>
                        <a:t>Structural Formula</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a:solidFill>
                            <a:srgbClr val="000000"/>
                          </a:solidFill>
                          <a:effectLst/>
                          <a:latin typeface="Open Sans" pitchFamily="2" charset="0"/>
                        </a:rPr>
                        <a:t> </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4218423297"/>
                  </a:ext>
                </a:extLst>
              </a:tr>
              <a:tr h="346979">
                <a:tc>
                  <a:txBody>
                    <a:bodyPr/>
                    <a:lstStyle/>
                    <a:p>
                      <a:pPr algn="ctr" rtl="0" fontAlgn="ctr"/>
                      <a:r>
                        <a:rPr lang="en-US" sz="1600" b="1" i="0" u="none" strike="noStrike">
                          <a:solidFill>
                            <a:srgbClr val="000000"/>
                          </a:solidFill>
                          <a:effectLst/>
                          <a:latin typeface="Open Sans" pitchFamily="2" charset="0"/>
                        </a:rPr>
                        <a:t>Mechanism of Action</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a:solidFill>
                            <a:srgbClr val="000000"/>
                          </a:solidFill>
                          <a:effectLst/>
                          <a:latin typeface="Open Sans" pitchFamily="2" charset="0"/>
                        </a:rPr>
                        <a:t>xxxxx</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3219131893"/>
                  </a:ext>
                </a:extLst>
              </a:tr>
              <a:tr h="346979">
                <a:tc>
                  <a:txBody>
                    <a:bodyPr/>
                    <a:lstStyle/>
                    <a:p>
                      <a:pPr algn="ctr" rtl="0" fontAlgn="ctr"/>
                      <a:r>
                        <a:rPr lang="en-US" sz="1600" b="1" i="0" u="none" strike="noStrike">
                          <a:solidFill>
                            <a:srgbClr val="000000"/>
                          </a:solidFill>
                          <a:effectLst/>
                          <a:latin typeface="Open Sans" pitchFamily="2" charset="0"/>
                        </a:rPr>
                        <a:t>Pharmacological Group (if any)</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a:solidFill>
                            <a:srgbClr val="000000"/>
                          </a:solidFill>
                          <a:effectLst/>
                          <a:latin typeface="Open Sans" pitchFamily="2" charset="0"/>
                        </a:rPr>
                        <a:t>xxxxx</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873961691"/>
                  </a:ext>
                </a:extLst>
              </a:tr>
              <a:tr h="346979">
                <a:tc>
                  <a:txBody>
                    <a:bodyPr/>
                    <a:lstStyle/>
                    <a:p>
                      <a:pPr algn="ctr" rtl="0" fontAlgn="ctr"/>
                      <a:r>
                        <a:rPr lang="en-US" sz="1600" b="1" i="0" u="none" strike="noStrike">
                          <a:solidFill>
                            <a:srgbClr val="000000"/>
                          </a:solidFill>
                          <a:effectLst/>
                          <a:latin typeface="Open Sans" pitchFamily="2" charset="0"/>
                        </a:rPr>
                        <a:t>Therapeutic Classification</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a:solidFill>
                            <a:srgbClr val="000000"/>
                          </a:solidFill>
                          <a:effectLst/>
                          <a:latin typeface="Open Sans" pitchFamily="2" charset="0"/>
                        </a:rPr>
                        <a:t>xxxxx</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2080008053"/>
                  </a:ext>
                </a:extLst>
              </a:tr>
              <a:tr h="346979">
                <a:tc>
                  <a:txBody>
                    <a:bodyPr/>
                    <a:lstStyle/>
                    <a:p>
                      <a:pPr algn="ctr" rtl="0" fontAlgn="ctr"/>
                      <a:r>
                        <a:rPr lang="en-US" sz="1600" b="1" i="0" u="none" strike="noStrike">
                          <a:solidFill>
                            <a:srgbClr val="000000"/>
                          </a:solidFill>
                          <a:effectLst/>
                          <a:latin typeface="Open Sans" pitchFamily="2" charset="0"/>
                        </a:rPr>
                        <a:t>Chemical Name (or Description)</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a:solidFill>
                            <a:srgbClr val="000000"/>
                          </a:solidFill>
                          <a:effectLst/>
                          <a:latin typeface="Open Sans" pitchFamily="2" charset="0"/>
                        </a:rPr>
                        <a:t>xxxxx</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1193835744"/>
                  </a:ext>
                </a:extLst>
              </a:tr>
              <a:tr h="346979">
                <a:tc>
                  <a:txBody>
                    <a:bodyPr/>
                    <a:lstStyle/>
                    <a:p>
                      <a:pPr algn="ctr" rtl="0" fontAlgn="ctr"/>
                      <a:r>
                        <a:rPr lang="en-US" sz="1600" b="1" i="0" u="none" strike="noStrike">
                          <a:solidFill>
                            <a:srgbClr val="000000"/>
                          </a:solidFill>
                          <a:effectLst/>
                          <a:latin typeface="Open Sans" pitchFamily="2" charset="0"/>
                        </a:rPr>
                        <a:t>Manufacturer or Submitter</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a:solidFill>
                            <a:srgbClr val="000000"/>
                          </a:solidFill>
                          <a:effectLst/>
                          <a:latin typeface="Open Sans" pitchFamily="2" charset="0"/>
                        </a:rPr>
                        <a:t>xxxxx</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2909343262"/>
                  </a:ext>
                </a:extLst>
              </a:tr>
              <a:tr h="346979">
                <a:tc>
                  <a:txBody>
                    <a:bodyPr/>
                    <a:lstStyle/>
                    <a:p>
                      <a:pPr algn="ctr" rtl="0" fontAlgn="ctr"/>
                      <a:r>
                        <a:rPr lang="en-US" sz="1600" b="1" i="0" u="none" strike="noStrike">
                          <a:solidFill>
                            <a:srgbClr val="000000"/>
                          </a:solidFill>
                          <a:effectLst/>
                          <a:latin typeface="Open Sans" pitchFamily="2" charset="0"/>
                        </a:rPr>
                        <a:t>Date Clinical Trial Began</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a:solidFill>
                            <a:srgbClr val="000000"/>
                          </a:solidFill>
                          <a:effectLst/>
                          <a:latin typeface="Open Sans" pitchFamily="2" charset="0"/>
                        </a:rPr>
                        <a:t>xxxxx</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2851424640"/>
                  </a:ext>
                </a:extLst>
              </a:tr>
              <a:tr h="346979">
                <a:tc>
                  <a:txBody>
                    <a:bodyPr/>
                    <a:lstStyle/>
                    <a:p>
                      <a:pPr algn="ctr" rtl="0" fontAlgn="ctr"/>
                      <a:r>
                        <a:rPr lang="en-US" sz="1600" b="1" i="0" u="none" strike="noStrike">
                          <a:solidFill>
                            <a:srgbClr val="000000"/>
                          </a:solidFill>
                          <a:effectLst/>
                          <a:latin typeface="Open Sans" pitchFamily="2" charset="0"/>
                        </a:rPr>
                        <a:t>Phase of Clinical Development</a:t>
                      </a: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tc>
                  <a:txBody>
                    <a:bodyPr/>
                    <a:lstStyle/>
                    <a:p>
                      <a:pPr algn="ctr" rtl="0" fontAlgn="ctr"/>
                      <a:r>
                        <a:rPr lang="en-US" sz="1600" b="0" i="0" u="none" strike="noStrike" dirty="0" err="1">
                          <a:solidFill>
                            <a:srgbClr val="000000"/>
                          </a:solidFill>
                          <a:effectLst/>
                          <a:latin typeface="Open Sans" pitchFamily="2" charset="0"/>
                        </a:rPr>
                        <a:t>xxxxx</a:t>
                      </a:r>
                      <a:endParaRPr lang="en-US" sz="1600" b="0" i="0" u="none" strike="noStrike" dirty="0">
                        <a:solidFill>
                          <a:srgbClr val="000000"/>
                        </a:solidFill>
                        <a:effectLst/>
                        <a:latin typeface="Open Sans" pitchFamily="2" charset="0"/>
                      </a:endParaRPr>
                    </a:p>
                  </a:txBody>
                  <a:tcPr marL="4172" marR="4172" marT="4172" marB="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E9EBF5"/>
                    </a:solidFill>
                  </a:tcPr>
                </a:tc>
                <a:extLst>
                  <a:ext uri="{0D108BD9-81ED-4DB2-BD59-A6C34878D82A}">
                    <a16:rowId xmlns:a16="http://schemas.microsoft.com/office/drawing/2014/main" val="3437065555"/>
                  </a:ext>
                </a:extLst>
              </a:tr>
            </a:tbl>
          </a:graphicData>
        </a:graphic>
      </p:graphicFrame>
    </p:spTree>
    <p:extLst>
      <p:ext uri="{BB962C8B-B14F-4D97-AF65-F5344CB8AC3E}">
        <p14:creationId xmlns:p14="http://schemas.microsoft.com/office/powerpoint/2010/main" val="3099168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B56EDCF-D114-B188-31FD-F11B846C916D}"/>
              </a:ext>
            </a:extLst>
          </p:cNvPr>
          <p:cNvSpPr txBox="1">
            <a:spLocks/>
          </p:cNvSpPr>
          <p:nvPr/>
        </p:nvSpPr>
        <p:spPr>
          <a:xfrm>
            <a:off x="190500" y="3940274"/>
            <a:ext cx="11810999" cy="63709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pPr algn="ctr"/>
            <a:r>
              <a:rPr lang="en-US" dirty="0"/>
              <a:t>Section A: Analysis &amp; Review of Primary Research</a:t>
            </a:r>
          </a:p>
        </p:txBody>
      </p:sp>
      <p:pic>
        <p:nvPicPr>
          <p:cNvPr id="7" name="Picture Placeholder 6" descr="Close-up of a molecule model&#10;&#10;Description automatically generated">
            <a:extLst>
              <a:ext uri="{FF2B5EF4-FFF2-40B4-BE49-F238E27FC236}">
                <a16:creationId xmlns:a16="http://schemas.microsoft.com/office/drawing/2014/main" id="{4B5834AE-CC1C-9961-925D-A51A9547692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1771" b="31771"/>
          <a:stretch>
            <a:fillRect/>
          </a:stretch>
        </p:blipFill>
        <p:spPr/>
      </p:pic>
    </p:spTree>
    <p:extLst>
      <p:ext uri="{BB962C8B-B14F-4D97-AF65-F5344CB8AC3E}">
        <p14:creationId xmlns:p14="http://schemas.microsoft.com/office/powerpoint/2010/main" val="3535488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98AB65-8A8B-CFB7-34BB-A39774E2F38C}"/>
              </a:ext>
            </a:extLst>
          </p:cNvPr>
          <p:cNvSpPr txBox="1"/>
          <p:nvPr/>
        </p:nvSpPr>
        <p:spPr>
          <a:xfrm>
            <a:off x="292963" y="648307"/>
            <a:ext cx="2938509" cy="1220551"/>
          </a:xfrm>
          <a:prstGeom prst="rect">
            <a:avLst/>
          </a:prstGeom>
          <a:effectLst/>
        </p:spPr>
        <p:txBody>
          <a:bodyPr vert="horz" wrap="square" lIns="0" tIns="192024" rIns="0" bIns="0" rtlCol="0" anchor="t" anchorCtr="0">
            <a:noAutofit/>
          </a:bodyPr>
          <a:lstStyle/>
          <a:p>
            <a:pPr algn="l"/>
            <a:endParaRPr lang="en-US" sz="4400" dirty="0">
              <a:latin typeface="Mathilde" panose="03050500000000020004" pitchFamily="66" charset="0"/>
            </a:endParaRPr>
          </a:p>
        </p:txBody>
      </p:sp>
      <p:graphicFrame>
        <p:nvGraphicFramePr>
          <p:cNvPr id="5" name="Table 4">
            <a:extLst>
              <a:ext uri="{FF2B5EF4-FFF2-40B4-BE49-F238E27FC236}">
                <a16:creationId xmlns:a16="http://schemas.microsoft.com/office/drawing/2014/main" id="{8C48208D-E0AD-07E7-F609-5BF5D8FB0C48}"/>
              </a:ext>
            </a:extLst>
          </p:cNvPr>
          <p:cNvGraphicFramePr>
            <a:graphicFrameLocks noGrp="1"/>
          </p:cNvGraphicFramePr>
          <p:nvPr>
            <p:extLst>
              <p:ext uri="{D42A27DB-BD31-4B8C-83A1-F6EECF244321}">
                <p14:modId xmlns:p14="http://schemas.microsoft.com/office/powerpoint/2010/main" val="3540740222"/>
              </p:ext>
            </p:extLst>
          </p:nvPr>
        </p:nvGraphicFramePr>
        <p:xfrm>
          <a:off x="1766659" y="757967"/>
          <a:ext cx="8655730" cy="4610982"/>
        </p:xfrm>
        <a:graphic>
          <a:graphicData uri="http://schemas.openxmlformats.org/drawingml/2006/table">
            <a:tbl>
              <a:tblPr/>
              <a:tblGrid>
                <a:gridCol w="2811452">
                  <a:extLst>
                    <a:ext uri="{9D8B030D-6E8A-4147-A177-3AD203B41FA5}">
                      <a16:colId xmlns:a16="http://schemas.microsoft.com/office/drawing/2014/main" val="1195084840"/>
                    </a:ext>
                  </a:extLst>
                </a:gridCol>
                <a:gridCol w="2922139">
                  <a:extLst>
                    <a:ext uri="{9D8B030D-6E8A-4147-A177-3AD203B41FA5}">
                      <a16:colId xmlns:a16="http://schemas.microsoft.com/office/drawing/2014/main" val="3626429567"/>
                    </a:ext>
                  </a:extLst>
                </a:gridCol>
                <a:gridCol w="2922139">
                  <a:extLst>
                    <a:ext uri="{9D8B030D-6E8A-4147-A177-3AD203B41FA5}">
                      <a16:colId xmlns:a16="http://schemas.microsoft.com/office/drawing/2014/main" val="3631405147"/>
                    </a:ext>
                  </a:extLst>
                </a:gridCol>
              </a:tblGrid>
              <a:tr h="376167">
                <a:tc>
                  <a:txBody>
                    <a:bodyPr/>
                    <a:lstStyle/>
                    <a:p>
                      <a:pPr algn="ctr" rtl="0" fontAlgn="b"/>
                      <a:r>
                        <a:rPr lang="en-US" sz="1200" b="1" i="0" u="none" strike="noStrike" dirty="0">
                          <a:solidFill>
                            <a:srgbClr val="FFFFFF"/>
                          </a:solidFill>
                          <a:effectLst/>
                          <a:latin typeface="+mn-lt"/>
                        </a:rPr>
                        <a:t>Test Name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Respondent</a:t>
                      </a:r>
                    </a:p>
                    <a:p>
                      <a:pPr algn="ctr" rtl="0" fontAlgn="b"/>
                      <a:r>
                        <a:rPr lang="en-US" sz="1200" b="1" i="0" u="none" strike="noStrike" dirty="0">
                          <a:solidFill>
                            <a:srgbClr val="FFFFFF"/>
                          </a:solidFill>
                          <a:effectLst/>
                          <a:latin typeface="+mn-lt"/>
                        </a:rPr>
                        <a:t>Type</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tc>
                  <a:txBody>
                    <a:bodyPr/>
                    <a:lstStyle/>
                    <a:p>
                      <a:pPr algn="ctr" rtl="0" fontAlgn="b"/>
                      <a:r>
                        <a:rPr lang="en-US" sz="1200" b="1" i="0" u="none" strike="noStrike" dirty="0">
                          <a:solidFill>
                            <a:srgbClr val="FFFFFF"/>
                          </a:solidFill>
                          <a:effectLst/>
                          <a:latin typeface="+mn-lt"/>
                        </a:rPr>
                        <a:t>Interpretations</a:t>
                      </a:r>
                    </a:p>
                  </a:txBody>
                  <a:tcPr marL="3721" marR="3721" marT="3721" marB="0" anchor="ctr">
                    <a:lnL>
                      <a:noFill/>
                    </a:lnL>
                    <a:lnR>
                      <a:noFill/>
                    </a:lnR>
                    <a:lnT>
                      <a:noFill/>
                    </a:lnT>
                    <a:lnB w="6350" cap="flat" cmpd="sng" algn="ctr">
                      <a:solidFill>
                        <a:srgbClr val="1F497D"/>
                      </a:solidFill>
                      <a:prstDash val="solid"/>
                      <a:round/>
                      <a:headEnd type="none" w="med" len="med"/>
                      <a:tailEnd type="none" w="med" len="med"/>
                    </a:lnB>
                    <a:solidFill>
                      <a:srgbClr val="1D3D7C"/>
                    </a:solidFill>
                  </a:tcPr>
                </a:tc>
                <a:extLst>
                  <a:ext uri="{0D108BD9-81ED-4DB2-BD59-A6C34878D82A}">
                    <a16:rowId xmlns:a16="http://schemas.microsoft.com/office/drawing/2014/main" val="3794638070"/>
                  </a:ext>
                </a:extLst>
              </a:tr>
              <a:tr h="221418">
                <a:tc>
                  <a:txBody>
                    <a:bodyPr/>
                    <a:lstStyle/>
                    <a:p>
                      <a:pPr marL="100584" marR="0" algn="ctr" rtl="0" eaLnBrk="1" fontAlgn="b" latinLnBrk="0" hangingPunct="1">
                        <a:spcBef>
                          <a:spcPts val="0"/>
                        </a:spcBef>
                        <a:spcAft>
                          <a:spcPts val="0"/>
                        </a:spcAft>
                      </a:pPr>
                      <a:r>
                        <a:rPr lang="en-US" sz="1400" b="1" i="0" u="none" strike="noStrike" kern="1200" dirty="0">
                          <a:solidFill>
                            <a:srgbClr val="000000"/>
                          </a:solidFill>
                          <a:effectLst/>
                          <a:latin typeface="+mn-lt"/>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792305782"/>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979068008"/>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036965074"/>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071564038"/>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46328453"/>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216333574"/>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74280465"/>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173543482"/>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93242817"/>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N/A</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03168127"/>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N/A</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901706819"/>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1620472143"/>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605360231"/>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229335706"/>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3255289713"/>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624013958"/>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456473526"/>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No Misinterpretations</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437043739"/>
                  </a:ext>
                </a:extLst>
              </a:tr>
              <a:tr h="221418">
                <a:tc>
                  <a:txBody>
                    <a:bodyPr/>
                    <a:lstStyle/>
                    <a:p>
                      <a:pPr marL="100584" marR="0" algn="ctr" rtl="0" eaLnBrk="1" fontAlgn="b" latinLnBrk="0" hangingPunct="1">
                        <a:spcBef>
                          <a:spcPts val="0"/>
                        </a:spcBef>
                        <a:spcAft>
                          <a:spcPts val="0"/>
                        </a:spcAft>
                      </a:pPr>
                      <a:r>
                        <a:rPr kumimoji="0" lang="en-US" sz="1400" b="1" i="0" u="none" strike="noStrike" kern="1200" cap="none" spc="0" normalizeH="0" baseline="0" noProof="0" dirty="0">
                          <a:ln>
                            <a:noFill/>
                          </a:ln>
                          <a:solidFill>
                            <a:srgbClr val="000000"/>
                          </a:solidFill>
                          <a:effectLst/>
                          <a:uLnTx/>
                          <a:uFillTx/>
                          <a:latin typeface="Open Sans"/>
                          <a:ea typeface="Times" panose="02020603050405020304" pitchFamily="18" charset="0"/>
                          <a:cs typeface="Times New Roman" panose="02020603050405020304" pitchFamily="18" charset="0"/>
                        </a:rPr>
                        <a:t>XXXX</a:t>
                      </a:r>
                      <a:endParaRPr lang="en-US" sz="1400" b="0" i="0" u="none" strike="noStrike" dirty="0">
                        <a:effectLst/>
                        <a:latin typeface="+mn-lt"/>
                      </a:endParaRPr>
                    </a:p>
                  </a:txBody>
                  <a:tcPr marL="68580" marR="68580" marT="9525" marB="0" anchor="b">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a:ln>
                            <a:noFill/>
                          </a:ln>
                          <a:solidFill>
                            <a:srgbClr val="000000"/>
                          </a:solidFill>
                          <a:effectLst/>
                          <a:latin typeface="+mn-lt"/>
                        </a:rPr>
                        <a:t>N/A</a:t>
                      </a:r>
                      <a:endParaRPr lang="en-US" sz="1400" b="0" i="0" u="none" strike="noStrike">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marL="0" marR="0" indent="0" algn="ctr" rtl="0" eaLnBrk="1" fontAlgn="ctr" latinLnBrk="0" hangingPunct="1">
                        <a:spcBef>
                          <a:spcPts val="0"/>
                        </a:spcBef>
                        <a:spcAft>
                          <a:spcPts val="0"/>
                        </a:spcAft>
                      </a:pPr>
                      <a:r>
                        <a:rPr lang="en-US" sz="1400" b="0" i="0" u="none" strike="noStrike" kern="1200" spc="0" baseline="0" dirty="0">
                          <a:ln>
                            <a:noFill/>
                          </a:ln>
                          <a:solidFill>
                            <a:srgbClr val="000000"/>
                          </a:solidFill>
                          <a:effectLst/>
                          <a:latin typeface="+mn-lt"/>
                        </a:rPr>
                        <a:t>No Misinterpretations</a:t>
                      </a:r>
                      <a:endParaRPr lang="en-US" sz="1400" b="0" i="0" u="none" strike="noStrike" dirty="0">
                        <a:effectLst/>
                        <a:latin typeface="+mn-lt"/>
                      </a:endParaRPr>
                    </a:p>
                  </a:txBody>
                  <a:tcPr marL="9525" marR="9525" marT="9525" marB="0" anchor="ctr">
                    <a:lnL>
                      <a:noFill/>
                    </a:lnL>
                    <a:lnR>
                      <a:noFill/>
                    </a:lnR>
                    <a:lnT w="6350" cap="flat" cmpd="sng" algn="ctr">
                      <a:solidFill>
                        <a:srgbClr val="1F497D"/>
                      </a:solid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extLst>
                  <a:ext uri="{0D108BD9-81ED-4DB2-BD59-A6C34878D82A}">
                    <a16:rowId xmlns:a16="http://schemas.microsoft.com/office/drawing/2014/main" val="2338656310"/>
                  </a:ext>
                </a:extLst>
              </a:tr>
            </a:tbl>
          </a:graphicData>
        </a:graphic>
      </p:graphicFrame>
      <p:sp>
        <p:nvSpPr>
          <p:cNvPr id="9" name="Title 2">
            <a:extLst>
              <a:ext uri="{FF2B5EF4-FFF2-40B4-BE49-F238E27FC236}">
                <a16:creationId xmlns:a16="http://schemas.microsoft.com/office/drawing/2014/main" id="{DA3FEA82-1B87-0DA3-0E38-2141C615FC1A}"/>
              </a:ext>
            </a:extLst>
          </p:cNvPr>
          <p:cNvSpPr>
            <a:spLocks noGrp="1"/>
          </p:cNvSpPr>
          <p:nvPr>
            <p:ph type="title"/>
          </p:nvPr>
        </p:nvSpPr>
        <p:spPr>
          <a:xfrm>
            <a:off x="184288" y="0"/>
            <a:ext cx="11725137" cy="441916"/>
          </a:xfrm>
        </p:spPr>
        <p:txBody>
          <a:bodyPr/>
          <a:lstStyle/>
          <a:p>
            <a:r>
              <a:rPr lang="en-US" sz="2000" dirty="0"/>
              <a:t>Verbal Order Interpretation</a:t>
            </a:r>
          </a:p>
        </p:txBody>
      </p:sp>
      <p:sp>
        <p:nvSpPr>
          <p:cNvPr id="3" name="Rectangle 1230">
            <a:extLst>
              <a:ext uri="{FF2B5EF4-FFF2-40B4-BE49-F238E27FC236}">
                <a16:creationId xmlns:a16="http://schemas.microsoft.com/office/drawing/2014/main" id="{9BA7BCFF-3E6C-3092-BC1F-2D8CD605275C}"/>
              </a:ext>
            </a:extLst>
          </p:cNvPr>
          <p:cNvSpPr>
            <a:spLocks noChangeArrowheads="1"/>
          </p:cNvSpPr>
          <p:nvPr/>
        </p:nvSpPr>
        <p:spPr bwMode="auto">
          <a:xfrm>
            <a:off x="9363828" y="5884144"/>
            <a:ext cx="2647660" cy="38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chor="t" anchorCtr="0">
            <a:noAutofit/>
          </a:bodyPr>
          <a:lstStyle>
            <a:lvl1pPr>
              <a:spcBef>
                <a:spcPct val="20000"/>
              </a:spcBef>
              <a:buClr>
                <a:srgbClr val="FF8000"/>
              </a:buClr>
              <a:buFont typeface="Wingdings" panose="05000000000000000000" pitchFamily="2" charset="2"/>
              <a:buChar char="ü"/>
              <a:tabLst>
                <a:tab pos="400050" algn="l"/>
              </a:tabLst>
              <a:defRPr sz="32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1pPr>
            <a:lvl2pPr marL="742950" indent="-285750">
              <a:spcBef>
                <a:spcPct val="20000"/>
              </a:spcBef>
              <a:buClr>
                <a:srgbClr val="7F7F7F"/>
              </a:buClr>
              <a:buFont typeface="Arial" panose="020B0604020202020204" pitchFamily="34" charset="0"/>
              <a:buChar char="–"/>
              <a:tabLst>
                <a:tab pos="400050" algn="l"/>
              </a:tabLst>
              <a:defRPr sz="28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2pPr>
            <a:lvl3pPr marL="1143000" indent="-228600">
              <a:spcBef>
                <a:spcPct val="20000"/>
              </a:spcBef>
              <a:buClr>
                <a:srgbClr val="FF8000"/>
              </a:buClr>
              <a:buFont typeface="Arial" panose="020B0604020202020204" pitchFamily="34" charset="0"/>
              <a:buChar char="•"/>
              <a:tabLst>
                <a:tab pos="400050" algn="l"/>
              </a:tabLst>
              <a:defRPr sz="24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3pPr>
            <a:lvl4pPr marL="1600200" indent="-228600">
              <a:spcBef>
                <a:spcPct val="20000"/>
              </a:spcBef>
              <a:buClr>
                <a:srgbClr val="A6A6A6"/>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4pPr>
            <a:lvl5pPr marL="2057400" indent="-228600">
              <a:spcBef>
                <a:spcPct val="20000"/>
              </a:spcBef>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5pPr>
            <a:lvl6pPr marL="25146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6pPr>
            <a:lvl7pPr marL="29718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7pPr>
            <a:lvl8pPr marL="34290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8pPr>
            <a:lvl9pPr marL="3886200" indent="-228600" eaLnBrk="0" fontAlgn="base" hangingPunct="0">
              <a:spcBef>
                <a:spcPct val="20000"/>
              </a:spcBef>
              <a:spcAft>
                <a:spcPct val="0"/>
              </a:spcAft>
              <a:buClr>
                <a:srgbClr val="FF8000"/>
              </a:buClr>
              <a:buFont typeface="Arial" panose="020B0604020202020204" pitchFamily="34" charset="0"/>
              <a:buChar char="»"/>
              <a:tabLst>
                <a:tab pos="400050" algn="l"/>
              </a:tabLst>
              <a:defRPr sz="2000">
                <a:solidFill>
                  <a:srgbClr val="404040"/>
                </a:solidFill>
                <a:latin typeface="Arial Narrow" panose="020B0606020202030204" pitchFamily="34" charset="0"/>
                <a:ea typeface="MS PGothic" panose="020B0600070205080204" pitchFamily="34" charset="-128"/>
                <a:cs typeface="Arial Narrow" panose="020B0606020202030204" pitchFamily="34" charset="0"/>
              </a:defRPr>
            </a:lvl9pPr>
          </a:lstStyle>
          <a:p>
            <a:pPr algn="ctr" eaLnBrk="1" hangingPunct="1">
              <a:spcBef>
                <a:spcPct val="0"/>
              </a:spcBef>
              <a:buClrTx/>
              <a:buNone/>
            </a:pPr>
            <a:r>
              <a:rPr lang="en-US" altLang="en-US" sz="1200" i="1" dirty="0">
                <a:solidFill>
                  <a:schemeClr val="tx1"/>
                </a:solidFill>
                <a:latin typeface="+mn-lt"/>
              </a:rPr>
              <a:t>n = XX</a:t>
            </a:r>
          </a:p>
          <a:p>
            <a:pPr algn="ctr" eaLnBrk="1" hangingPunct="1">
              <a:spcBef>
                <a:spcPct val="0"/>
              </a:spcBef>
              <a:buClrTx/>
              <a:buNone/>
            </a:pPr>
            <a:r>
              <a:rPr lang="en-US" altLang="en-US" sz="1200" i="1" dirty="0">
                <a:solidFill>
                  <a:schemeClr val="tx1"/>
                </a:solidFill>
                <a:latin typeface="+mn-lt"/>
              </a:rPr>
              <a:t>(Physicians/Pharmacists)</a:t>
            </a:r>
          </a:p>
        </p:txBody>
      </p:sp>
    </p:spTree>
    <p:extLst>
      <p:ext uri="{BB962C8B-B14F-4D97-AF65-F5344CB8AC3E}">
        <p14:creationId xmlns:p14="http://schemas.microsoft.com/office/powerpoint/2010/main" val="2014276932"/>
      </p:ext>
    </p:extLst>
  </p:cSld>
  <p:clrMapOvr>
    <a:masterClrMapping/>
  </p:clrMapOvr>
</p:sld>
</file>

<file path=ppt/theme/theme1.xml><?xml version="1.0" encoding="utf-8"?>
<a:theme xmlns:a="http://schemas.openxmlformats.org/drawingml/2006/main" name="Voodoo Powerpoint Template">
  <a:themeElements>
    <a:clrScheme name="Custom 5">
      <a:dk1>
        <a:srgbClr val="000000"/>
      </a:dk1>
      <a:lt1>
        <a:srgbClr val="FFFFFF"/>
      </a:lt1>
      <a:dk2>
        <a:srgbClr val="17406D"/>
      </a:dk2>
      <a:lt2>
        <a:srgbClr val="36ACFF"/>
      </a:lt2>
      <a:accent1>
        <a:srgbClr val="1D3C7C"/>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192024" rIns="0" bIns="0" rtlCol="0" anchor="t" anchorCtr="0">
        <a:noAutofit/>
      </a:bodyPr>
      <a:lstStyle>
        <a:defPPr algn="l">
          <a:defRPr sz="4400" dirty="0">
            <a:latin typeface="Mathilde" panose="03050500000000020004" pitchFamily="66" charset="0"/>
          </a:defRPr>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010ce16-e13d-4c24-87af-3a1eb4d11de6}" enabled="0" method="" siteId="{f010ce16-e13d-4c24-87af-3a1eb4d11de6}" removed="1"/>
</clbl:labelList>
</file>

<file path=docProps/app.xml><?xml version="1.0" encoding="utf-8"?>
<Properties xmlns="http://schemas.openxmlformats.org/officeDocument/2006/extended-properties" xmlns:vt="http://schemas.openxmlformats.org/officeDocument/2006/docPropsVTypes">
  <Template>Theme1</Template>
  <TotalTime>108345</TotalTime>
  <Words>2473</Words>
  <Application>Microsoft Office PowerPoint</Application>
  <PresentationFormat>Widescreen</PresentationFormat>
  <Paragraphs>871</Paragraphs>
  <Slides>37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Calibri</vt:lpstr>
      <vt:lpstr>Calisto MT</vt:lpstr>
      <vt:lpstr>Courier New</vt:lpstr>
      <vt:lpstr>Freestyle Script</vt:lpstr>
      <vt:lpstr>Mathilde</vt:lpstr>
      <vt:lpstr>Montserrat</vt:lpstr>
      <vt:lpstr>Open Sans</vt:lpstr>
      <vt:lpstr>Open Sans Semibold</vt:lpstr>
      <vt:lpstr>Wingdings</vt:lpstr>
      <vt:lpstr>Voodoo Powerpoint Template</vt:lpstr>
      <vt:lpstr>PowerPoint Presentation</vt:lpstr>
      <vt:lpstr>Introduction</vt:lpstr>
      <vt:lpstr>Test Name Candidates</vt:lpstr>
      <vt:lpstr>Target Audience</vt:lpstr>
      <vt:lpstr>DSI-SafetyRx® Nonproprietary Nomenclature Research Methodology</vt:lpstr>
      <vt:lpstr>DSI-SafetyRx® Nonproprietary Nomenclature Research Methodology (Cont.)</vt:lpstr>
      <vt:lpstr>Product Profile</vt:lpstr>
      <vt:lpstr>PowerPoint Presentation</vt:lpstr>
      <vt:lpstr>Verbal Order Interpretation</vt:lpstr>
      <vt:lpstr>Written Order Interpretation</vt:lpstr>
      <vt:lpstr>Sound-Alike/Look-Alike Similarity - Names Identified per Test Name</vt:lpstr>
      <vt:lpstr>Sound-Alike/Look-Alike Similarity - Names Identified per Test Name (Cont.)</vt:lpstr>
      <vt:lpstr>Sound-Alike/Look-Alike Similarity - Names Identified per Test Name (Cont.)</vt:lpstr>
      <vt:lpstr>Sound-Alike/Look-Alike Similarity - Names Identified per Test Name (Cont.)</vt:lpstr>
      <vt:lpstr>Sound-Alike/Look-Alike Similarity - Names Identified per Test Name (Cont.)</vt:lpstr>
      <vt:lpstr>Chemical Structure Appropriateness*</vt:lpstr>
      <vt:lpstr>Reflective of Mechanism of Action*</vt:lpstr>
      <vt:lpstr>Fit to Therapeutic Class - XXXX</vt:lpstr>
      <vt:lpstr>Distinctiveness</vt:lpstr>
      <vt:lpstr>PowerPoint Presentation</vt:lpstr>
      <vt:lpstr>DSI Phonetic and Orthographic Computer Analysis (POCA Plus)</vt:lpstr>
      <vt:lpstr>POCA Plus - Results Example </vt:lpstr>
      <vt:lpstr>DSI-Reference™ Comparative Compound Analysis</vt:lpstr>
      <vt:lpstr>DSI-Reference™ Comparative Compound Analysis - Sample</vt:lpstr>
      <vt:lpstr>Linguistics Screening </vt:lpstr>
      <vt:lpstr>Linguistics Screening</vt:lpstr>
      <vt:lpstr>Linguistics Screening - Results</vt:lpstr>
      <vt:lpstr>Linguistics Screening - Results (Cont.)</vt:lpstr>
      <vt:lpstr>PowerPoint Presentation</vt:lpstr>
      <vt:lpstr>Brandex® Review Index Summary</vt:lpstr>
      <vt:lpstr>Brandex® Review Index Summary (Cont.)</vt:lpstr>
      <vt:lpstr>Topline Chart</vt:lpstr>
      <vt:lpstr>Topline Chart (Cont.)</vt:lpstr>
      <vt:lpstr>Topline Chart (Cont.)</vt:lpstr>
      <vt:lpstr>Summary of Recommendations</vt:lpstr>
      <vt:lpstr>Next Steps - Submission to INN First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 Powerpoint</dc:title>
  <dc:subject/>
  <dc:creator>Mahdi</dc:creator>
  <cp:keywords/>
  <dc:description/>
  <cp:lastModifiedBy>Ricardo Montemayor</cp:lastModifiedBy>
  <cp:revision>1166</cp:revision>
  <dcterms:created xsi:type="dcterms:W3CDTF">2017-07-25T02:03:18Z</dcterms:created>
  <dcterms:modified xsi:type="dcterms:W3CDTF">2024-10-29T15:27:37Z</dcterms:modified>
  <cp:category/>
</cp:coreProperties>
</file>